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8"/>
  </p:handoutMasterIdLst>
  <p:sldIdLst>
    <p:sldId id="256" r:id="rId3"/>
    <p:sldId id="260" r:id="rId5"/>
    <p:sldId id="455" r:id="rId6"/>
    <p:sldId id="334" r:id="rId7"/>
    <p:sldId id="820" r:id="rId8"/>
    <p:sldId id="397" r:id="rId9"/>
    <p:sldId id="604" r:id="rId10"/>
    <p:sldId id="995" r:id="rId11"/>
    <p:sldId id="606" r:id="rId12"/>
    <p:sldId id="821" r:id="rId13"/>
    <p:sldId id="826" r:id="rId14"/>
    <p:sldId id="823" r:id="rId15"/>
    <p:sldId id="824" r:id="rId16"/>
    <p:sldId id="825" r:id="rId17"/>
    <p:sldId id="889" r:id="rId18"/>
    <p:sldId id="890" r:id="rId19"/>
    <p:sldId id="891" r:id="rId20"/>
    <p:sldId id="892" r:id="rId21"/>
    <p:sldId id="893" r:id="rId22"/>
    <p:sldId id="819" r:id="rId23"/>
    <p:sldId id="545" r:id="rId24"/>
    <p:sldId id="272" r:id="rId25"/>
    <p:sldId id="305" r:id="rId26"/>
    <p:sldId id="310" r:id="rId27"/>
    <p:sldId id="389" r:id="rId28"/>
    <p:sldId id="312" r:id="rId29"/>
    <p:sldId id="763" r:id="rId30"/>
    <p:sldId id="759" r:id="rId31"/>
    <p:sldId id="384" r:id="rId32"/>
    <p:sldId id="391" r:id="rId33"/>
    <p:sldId id="765" r:id="rId34"/>
    <p:sldId id="304" r:id="rId35"/>
    <p:sldId id="324" r:id="rId36"/>
    <p:sldId id="941" r:id="rId37"/>
    <p:sldId id="942" r:id="rId38"/>
    <p:sldId id="707" r:id="rId39"/>
    <p:sldId id="708" r:id="rId40"/>
    <p:sldId id="943" r:id="rId41"/>
    <p:sldId id="944" r:id="rId42"/>
    <p:sldId id="945" r:id="rId43"/>
    <p:sldId id="946" r:id="rId44"/>
    <p:sldId id="949" r:id="rId45"/>
    <p:sldId id="947" r:id="rId46"/>
    <p:sldId id="950" r:id="rId47"/>
    <p:sldId id="951" r:id="rId48"/>
    <p:sldId id="952" r:id="rId49"/>
    <p:sldId id="953" r:id="rId50"/>
    <p:sldId id="955" r:id="rId51"/>
    <p:sldId id="721" r:id="rId52"/>
    <p:sldId id="722" r:id="rId53"/>
    <p:sldId id="958" r:id="rId54"/>
    <p:sldId id="726" r:id="rId55"/>
    <p:sldId id="729" r:id="rId56"/>
    <p:sldId id="727" r:id="rId57"/>
    <p:sldId id="1065" r:id="rId58"/>
    <p:sldId id="1066" r:id="rId59"/>
    <p:sldId id="730" r:id="rId60"/>
    <p:sldId id="1063" r:id="rId61"/>
    <p:sldId id="728" r:id="rId62"/>
    <p:sldId id="971" r:id="rId63"/>
    <p:sldId id="978" r:id="rId64"/>
    <p:sldId id="977" r:id="rId65"/>
    <p:sldId id="979" r:id="rId66"/>
    <p:sldId id="983" r:id="rId67"/>
    <p:sldId id="980" r:id="rId68"/>
    <p:sldId id="982" r:id="rId69"/>
    <p:sldId id="981" r:id="rId70"/>
    <p:sldId id="984" r:id="rId71"/>
    <p:sldId id="985" r:id="rId72"/>
    <p:sldId id="986" r:id="rId73"/>
    <p:sldId id="705" r:id="rId74"/>
    <p:sldId id="752" r:id="rId75"/>
    <p:sldId id="959" r:id="rId76"/>
    <p:sldId id="303"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6E7"/>
    <a:srgbClr val="B9D1EE"/>
    <a:srgbClr val="3275C8"/>
    <a:srgbClr val="257CCD"/>
    <a:srgbClr val="1E6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p:normalViewPr>
  <p:slideViewPr>
    <p:cSldViewPr>
      <p:cViewPr varScale="1">
        <p:scale>
          <a:sx n="68" d="100"/>
          <a:sy n="68" d="100"/>
        </p:scale>
        <p:origin x="1680" y="72"/>
      </p:cViewPr>
      <p:guideLst>
        <p:guide orient="horz" pos="2160"/>
        <p:guide pos="2904"/>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14" y="-90"/>
      </p:cViewPr>
      <p:guideLst>
        <p:guide orient="horz" pos="2880"/>
        <p:guide pos="217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723EA-FB95-4AC8-A4BD-58E4669E0B1F}"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Department of Computer Science </a:t>
            </a:r>
            <a:endParaRPr lang="en-US" dirty="0"/>
          </a:p>
        </p:txBody>
      </p:sp>
      <p:sp>
        <p:nvSpPr>
          <p:cNvPr id="6" name="Slide Number Placeholder 5"/>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353E84-709F-48AD-B377-36E23602935D}" type="slidenum">
              <a:rPr lang="en-US" smtClean="0"/>
            </a:fld>
            <a:endParaRPr lang="en-US" dirty="0"/>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46754-D48D-4561-B55F-9FFCE584DA41}" type="datetimeFigureOut">
              <a:rPr lang="en-US" smtClean="0"/>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09CBC-FADD-4676-B5C3-313D902CEF1C}" type="slidenum">
              <a:rPr lang="en-US" smtClean="0"/>
            </a:fld>
            <a:endParaRPr lang="en-US" dirty="0"/>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809CBC-FADD-4676-B5C3-313D902CEF1C}" type="slidenum">
              <a:rPr lang="en-US" smtClean="0"/>
            </a:fld>
            <a:endParaRPr lang="en-US" dirty="0"/>
          </a:p>
        </p:txBody>
      </p:sp>
      <p:sp>
        <p:nvSpPr>
          <p:cNvPr id="5" name="Header Placeholder 4"/>
          <p:cNvSpPr>
            <a:spLocks noGrp="1"/>
          </p:cNvSpPr>
          <p:nvPr>
            <p:ph type="hdr" sz="quarter" idx="1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3809CBC-FADD-4676-B5C3-313D902CEF1C}"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3809CBC-FADD-4676-B5C3-313D902CEF1C}"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6CAF49-65C5-4079-8211-C2C336248627}" type="datetime1">
              <a:rPr lang="en-US" smtClean="0"/>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134502B-A5B8-4C9C-9496-E4BC2519CBE5}"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8E1B723-7CA0-47A5-B864-E1D2576AFFEC}"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B7A65D0-6837-43FD-809E-2E4DB0F7C53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BB0EB7-5B4E-48CB-BC9B-28CA70D4954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7823A9-133F-442E-9BE6-B55F55A35407}" type="datetime1">
              <a:rPr lang="en-US" smtClean="0"/>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38200" cy="79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F09A8F3-C458-4A7F-8381-F162D0A5FB24}" type="datetime1">
              <a:rPr lang="en-US" smtClean="0"/>
            </a:fld>
            <a:endParaRPr lang="en-US" dirty="0"/>
          </a:p>
        </p:txBody>
      </p:sp>
      <p:sp>
        <p:nvSpPr>
          <p:cNvPr id="5" name="Footer Placeholder 4"/>
          <p:cNvSpPr>
            <a:spLocks noGrp="1"/>
          </p:cNvSpPr>
          <p:nvPr>
            <p:ph type="ftr" sz="quarter" idx="11"/>
          </p:nvPr>
        </p:nvSpPr>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6A959C-253A-4732-A364-3F7972572838}"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 </a:t>
            </a:r>
            <a:endParaRPr lang="en-US" dirty="0"/>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05CDA54-F9C2-4AE0-A35F-BBB320900C40}" type="datetime1">
              <a:rPr lang="en-US" smtClean="0"/>
            </a:fld>
            <a:endParaRPr lang="en-US" dirty="0"/>
          </a:p>
        </p:txBody>
      </p:sp>
      <p:sp>
        <p:nvSpPr>
          <p:cNvPr id="8" name="Footer Placeholder 7"/>
          <p:cNvSpPr>
            <a:spLocks noGrp="1"/>
          </p:cNvSpPr>
          <p:nvPr>
            <p:ph type="ftr" sz="quarter" idx="11"/>
          </p:nvPr>
        </p:nvSpPr>
        <p:spPr/>
        <p:txBody>
          <a:bodyPr/>
          <a:lstStyle/>
          <a:p>
            <a:r>
              <a:rPr lang="en-US" dirty="0"/>
              <a:t>Department of Computer Science </a:t>
            </a:r>
            <a:endParaRPr lang="en-US" dirty="0"/>
          </a:p>
        </p:txBody>
      </p:sp>
      <p:sp>
        <p:nvSpPr>
          <p:cNvPr id="9" name="Slide Number Placeholder 8"/>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770F2D0-8E3D-4806-88B7-A35EEEE634CB}" type="datetime1">
              <a:rPr lang="en-US" smtClean="0"/>
            </a:fld>
            <a:endParaRPr lang="en-US"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A391245-9AD2-410B-81D5-23E049DAEA56}" type="datetime1">
              <a:rPr lang="en-US" smtClean="0"/>
            </a:fld>
            <a:endParaRPr lang="en-US" dirty="0"/>
          </a:p>
        </p:txBody>
      </p:sp>
      <p:sp>
        <p:nvSpPr>
          <p:cNvPr id="3" name="Footer Placeholder 2"/>
          <p:cNvSpPr>
            <a:spLocks noGrp="1"/>
          </p:cNvSpPr>
          <p:nvPr>
            <p:ph type="ftr" sz="quarter" idx="11"/>
          </p:nvPr>
        </p:nvSpPr>
        <p:spPr/>
        <p:txBody>
          <a:bodyPr/>
          <a:lstStyle/>
          <a:p>
            <a:r>
              <a:rPr lang="en-US" dirty="0"/>
              <a:t>Department of Computer Science </a:t>
            </a:r>
            <a:endParaRPr lang="en-US" dirty="0"/>
          </a:p>
        </p:txBody>
      </p:sp>
      <p:sp>
        <p:nvSpPr>
          <p:cNvPr id="4" name="Slide Number Placeholder 3"/>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5A9C23-7BD8-4329-A009-2B1B7DF4CDCA}"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 </a:t>
            </a:r>
            <a:endParaRPr lang="en-US" dirty="0"/>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3F3668-C2E4-47B0-9F4D-70A47AFDBCBE}" type="datetime1">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 </a:t>
            </a:r>
            <a:endParaRPr lang="en-US" dirty="0"/>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3"/>
          </p:nvPr>
        </p:nvSpPr>
        <p:spPr>
          <a:xfrm>
            <a:off x="2438400" y="6400800"/>
            <a:ext cx="4038600" cy="365125"/>
          </a:xfrm>
          <a:prstGeom prst="rect">
            <a:avLst/>
          </a:prstGeom>
        </p:spPr>
        <p:txBody>
          <a:bodyPr vert="horz" lIns="91440" tIns="45720" rIns="91440" bIns="45720" rtlCol="0" anchor="ctr"/>
          <a:lstStyle>
            <a:lvl1pPr algn="ctr">
              <a:defRPr sz="2000" baseline="0">
                <a:solidFill>
                  <a:schemeClr val="tx1">
                    <a:tint val="75000"/>
                  </a:schemeClr>
                </a:solidFill>
              </a:defRPr>
            </a:lvl1pPr>
          </a:lstStyle>
          <a:p>
            <a:r>
              <a:rPr lang="en-US" dirty="0"/>
              <a:t>Department of Computer Science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46D15-3898-4B85-9369-B7C77A63AF05}" type="slidenum">
              <a:rPr lang="en-US" smtClean="0"/>
            </a:fld>
            <a:endParaRPr lang="en-US" dirty="0"/>
          </a:p>
        </p:txBody>
      </p:sp>
      <p:sp>
        <p:nvSpPr>
          <p:cNvPr id="7" name="Title 1"/>
          <p:cNvSpPr txBox="1"/>
          <p:nvPr userDrawn="1"/>
        </p:nvSpPr>
        <p:spPr>
          <a:xfrm>
            <a:off x="1524000" y="1645578"/>
            <a:ext cx="5867400" cy="1755775"/>
          </a:xfrm>
          <a:prstGeom prst="rect">
            <a:avLst/>
          </a:prstGeom>
        </p:spPr>
        <p:txBody>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marL="101600">
              <a:spcBef>
                <a:spcPts val="0"/>
              </a:spcBef>
            </a:pPr>
            <a:br>
              <a:rPr lang="en-US" b="1" dirty="0">
                <a:solidFill>
                  <a:srgbClr val="366092"/>
                </a:solidFill>
              </a:rPr>
            </a:b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kapil@gmail.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ujaratuniversity.ac.i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229" y="4800600"/>
            <a:ext cx="3810000" cy="1752600"/>
          </a:xfrm>
        </p:spPr>
        <p:txBody>
          <a:bodyPr>
            <a:normAutofit/>
          </a:bodyPr>
          <a:lstStyle/>
          <a:p>
            <a:pPr algn="l"/>
            <a:r>
              <a:rPr lang="en-US" sz="2400" i="1" dirty="0">
                <a:solidFill>
                  <a:schemeClr val="tx1">
                    <a:lumMod val="65000"/>
                    <a:lumOff val="35000"/>
                  </a:schemeClr>
                </a:solidFill>
              </a:rPr>
              <a:t>Presented By: </a:t>
            </a:r>
            <a:endParaRPr lang="en-US" sz="2400" i="1" dirty="0">
              <a:solidFill>
                <a:schemeClr val="tx1">
                  <a:lumMod val="65000"/>
                  <a:lumOff val="35000"/>
                </a:schemeClr>
              </a:solidFill>
            </a:endParaRPr>
          </a:p>
          <a:p>
            <a:pPr algn="l"/>
            <a:r>
              <a:rPr lang="en-IN" altLang="en-US" sz="1800" dirty="0" err="1">
                <a:solidFill>
                  <a:schemeClr val="tx1">
                    <a:lumMod val="65000"/>
                    <a:lumOff val="35000"/>
                  </a:schemeClr>
                </a:solidFill>
              </a:rPr>
              <a:t>Janvi Chauhan ( 03 )</a:t>
            </a:r>
            <a:endParaRPr lang="en-US" sz="1800" dirty="0" err="1">
              <a:solidFill>
                <a:schemeClr val="tx1">
                  <a:lumMod val="65000"/>
                  <a:lumOff val="35000"/>
                </a:schemeClr>
              </a:solidFill>
            </a:endParaRPr>
          </a:p>
          <a:p>
            <a:pPr algn="l"/>
            <a:r>
              <a:rPr lang="en-US" sz="1800" dirty="0" err="1">
                <a:solidFill>
                  <a:schemeClr val="tx1">
                    <a:lumMod val="65000"/>
                    <a:lumOff val="35000"/>
                  </a:schemeClr>
                </a:solidFill>
              </a:rPr>
              <a:t>Ansh</a:t>
            </a:r>
            <a:r>
              <a:rPr lang="en-US" sz="1800" dirty="0">
                <a:solidFill>
                  <a:schemeClr val="tx1">
                    <a:lumMod val="65000"/>
                    <a:lumOff val="35000"/>
                  </a:schemeClr>
                </a:solidFill>
              </a:rPr>
              <a:t> </a:t>
            </a:r>
            <a:r>
              <a:rPr lang="en-US" sz="1800" dirty="0" err="1">
                <a:solidFill>
                  <a:schemeClr val="tx1">
                    <a:lumMod val="65000"/>
                    <a:lumOff val="35000"/>
                  </a:schemeClr>
                </a:solidFill>
              </a:rPr>
              <a:t>Yadav</a:t>
            </a:r>
            <a:r>
              <a:rPr lang="en-US" sz="1800" dirty="0">
                <a:solidFill>
                  <a:schemeClr val="tx1">
                    <a:lumMod val="65000"/>
                    <a:lumOff val="35000"/>
                  </a:schemeClr>
                </a:solidFill>
              </a:rPr>
              <a:t> (</a:t>
            </a:r>
            <a:r>
              <a:rPr lang="en-IN" altLang="en-US" sz="1800" dirty="0">
                <a:solidFill>
                  <a:schemeClr val="tx1">
                    <a:lumMod val="65000"/>
                    <a:lumOff val="35000"/>
                  </a:schemeClr>
                </a:solidFill>
              </a:rPr>
              <a:t> 36 </a:t>
            </a:r>
            <a:r>
              <a:rPr lang="en-US" sz="1800" dirty="0">
                <a:solidFill>
                  <a:schemeClr val="tx1">
                    <a:lumMod val="65000"/>
                    <a:lumOff val="35000"/>
                  </a:schemeClr>
                </a:solidFill>
              </a:rPr>
              <a:t>)</a:t>
            </a:r>
            <a:endParaRPr lang="en-US" sz="1800" dirty="0">
              <a:solidFill>
                <a:schemeClr val="tx1">
                  <a:lumMod val="65000"/>
                  <a:lumOff val="35000"/>
                </a:schemeClr>
              </a:solidFill>
            </a:endParaRPr>
          </a:p>
          <a:p>
            <a:pPr algn="l"/>
            <a:endParaRPr lang="en-US" sz="1800" dirty="0">
              <a:solidFill>
                <a:schemeClr val="tx1">
                  <a:lumMod val="65000"/>
                  <a:lumOff val="35000"/>
                </a:schemeClr>
              </a:solidFill>
            </a:endParaRPr>
          </a:p>
          <a:p>
            <a:pPr algn="l"/>
            <a:endParaRPr lang="en-US" sz="2000" dirty="0">
              <a:solidFill>
                <a:schemeClr val="tx1">
                  <a:lumMod val="65000"/>
                  <a:lumOff val="35000"/>
                </a:schemeClr>
              </a:solidFill>
            </a:endParaRPr>
          </a:p>
          <a:p>
            <a:pPr algn="l"/>
            <a:endParaRPr lang="en-US" sz="2000" dirty="0"/>
          </a:p>
        </p:txBody>
      </p:sp>
      <p:sp>
        <p:nvSpPr>
          <p:cNvPr id="6" name="Subtitle 2"/>
          <p:cNvSpPr txBox="1"/>
          <p:nvPr/>
        </p:nvSpPr>
        <p:spPr>
          <a:xfrm>
            <a:off x="5138057" y="4959256"/>
            <a:ext cx="3810000" cy="762000"/>
          </a:xfrm>
          <a:prstGeom prst="rect">
            <a:avLst/>
          </a:prstGeom>
        </p:spPr>
        <p:txBody>
          <a:bodyPr vert="horz" lIns="91440" tIns="45720" rIns="91440" bIns="45720" rtlCol="0">
            <a:normAutofit fontScale="8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3400" i="1" dirty="0">
                <a:solidFill>
                  <a:schemeClr val="tx1">
                    <a:lumMod val="65000"/>
                    <a:lumOff val="35000"/>
                  </a:schemeClr>
                </a:solidFill>
              </a:rPr>
              <a:t>Under the Guidance of :</a:t>
            </a:r>
            <a:endParaRPr lang="en-US" sz="3400" i="1" dirty="0">
              <a:solidFill>
                <a:schemeClr val="tx1">
                  <a:lumMod val="65000"/>
                  <a:lumOff val="35000"/>
                </a:schemeClr>
              </a:solidFill>
            </a:endParaRPr>
          </a:p>
          <a:p>
            <a:pPr algn="l"/>
            <a:r>
              <a:rPr lang="en-IN" altLang="en-US" sz="2600" dirty="0">
                <a:solidFill>
                  <a:schemeClr val="tx1">
                    <a:lumMod val="65000"/>
                    <a:lumOff val="35000"/>
                  </a:schemeClr>
                </a:solidFill>
              </a:rPr>
              <a:t>Dr. Bhumika Shah</a:t>
            </a:r>
            <a:endParaRPr lang="en-IN" altLang="en-US" sz="2600" dirty="0">
              <a:solidFill>
                <a:schemeClr val="tx1">
                  <a:lumMod val="65000"/>
                  <a:lumOff val="35000"/>
                </a:schemeClr>
              </a:solidFill>
            </a:endParaRPr>
          </a:p>
        </p:txBody>
      </p:sp>
      <p:sp>
        <p:nvSpPr>
          <p:cNvPr id="5" name="Footer Placeholder 4"/>
          <p:cNvSpPr>
            <a:spLocks noGrp="1"/>
          </p:cNvSpPr>
          <p:nvPr>
            <p:ph type="ftr" sz="quarter" idx="11"/>
          </p:nvPr>
        </p:nvSpPr>
        <p:spPr>
          <a:xfrm>
            <a:off x="2438400" y="6487795"/>
            <a:ext cx="4038600" cy="365125"/>
          </a:xfrm>
        </p:spPr>
        <p:txBody>
          <a:bodyPr/>
          <a:lstStyle/>
          <a:p>
            <a:r>
              <a:rPr lang="en-US" dirty="0"/>
              <a:t>Department of Computer Science </a:t>
            </a:r>
            <a:endParaRPr lang="en-US" dirty="0"/>
          </a:p>
          <a:p>
            <a:endParaRPr lang="en-US" dirty="0"/>
          </a:p>
        </p:txBody>
      </p:sp>
      <p:sp>
        <p:nvSpPr>
          <p:cNvPr id="7" name="Slide Number Placeholder 6"/>
          <p:cNvSpPr>
            <a:spLocks noGrp="1"/>
          </p:cNvSpPr>
          <p:nvPr>
            <p:ph type="sldNum" sz="quarter" idx="12"/>
          </p:nvPr>
        </p:nvSpPr>
        <p:spPr>
          <a:xfrm>
            <a:off x="6705600" y="6389007"/>
            <a:ext cx="2133600" cy="365125"/>
          </a:xfrm>
        </p:spPr>
        <p:txBody>
          <a:bodyPr/>
          <a:lstStyle/>
          <a:p>
            <a:r>
              <a:rPr lang="en-US" dirty="0"/>
              <a:t>1</a:t>
            </a:r>
            <a:endParaRPr lang="en-US" dirty="0"/>
          </a:p>
        </p:txBody>
      </p:sp>
      <p:sp>
        <p:nvSpPr>
          <p:cNvPr id="8" name="Title 1"/>
          <p:cNvSpPr txBox="1"/>
          <p:nvPr/>
        </p:nvSpPr>
        <p:spPr>
          <a:xfrm>
            <a:off x="1328420" y="1606456"/>
            <a:ext cx="6629400" cy="3505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366092"/>
                </a:solidFill>
              </a:rPr>
              <a:t>Department of Computer Science</a:t>
            </a:r>
            <a:br>
              <a:rPr lang="en-US" sz="2400" b="1" dirty="0">
                <a:solidFill>
                  <a:srgbClr val="366092"/>
                </a:solidFill>
              </a:rPr>
            </a:br>
            <a:r>
              <a:rPr lang="en-US" sz="2400" b="1" dirty="0">
                <a:solidFill>
                  <a:srgbClr val="366092"/>
                </a:solidFill>
              </a:rPr>
              <a:t>Gujarat University</a:t>
            </a:r>
            <a:endParaRPr lang="en-US" sz="2400" b="1" dirty="0">
              <a:solidFill>
                <a:srgbClr val="366092"/>
              </a:solidFill>
            </a:endParaRPr>
          </a:p>
          <a:p>
            <a:r>
              <a:rPr lang="en-US" sz="2400" b="1" dirty="0">
                <a:solidFill>
                  <a:srgbClr val="366092"/>
                </a:solidFill>
              </a:rPr>
              <a:t>5 Year Integrated M.Sc.(Computer Science)</a:t>
            </a:r>
            <a:endParaRPr lang="en-US" sz="2400" b="1" dirty="0">
              <a:solidFill>
                <a:srgbClr val="366092"/>
              </a:solidFill>
            </a:endParaRPr>
          </a:p>
          <a:p>
            <a:r>
              <a:rPr lang="en-US" sz="2400" b="1" dirty="0">
                <a:solidFill>
                  <a:srgbClr val="366092"/>
                </a:solidFill>
              </a:rPr>
              <a:t>Semester - I</a:t>
            </a:r>
            <a:r>
              <a:rPr lang="en-IN" altLang="en-US" sz="2400" b="1" dirty="0">
                <a:solidFill>
                  <a:srgbClr val="366092"/>
                </a:solidFill>
              </a:rPr>
              <a:t>V</a:t>
            </a:r>
            <a:endParaRPr lang="en-US" sz="3600" dirty="0"/>
          </a:p>
          <a:p>
            <a:r>
              <a:rPr lang="en-IN" sz="3600" dirty="0"/>
              <a:t>Department of Computer Science </a:t>
            </a:r>
            <a:endParaRPr lang="en-IN" sz="3600" dirty="0"/>
          </a:p>
          <a:p>
            <a:r>
              <a:rPr lang="en-IN" sz="3600" dirty="0"/>
              <a:t>Website</a:t>
            </a:r>
            <a:endParaRPr lang="en-IN" sz="3600" dirty="0"/>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0" y="234856"/>
            <a:ext cx="1752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Acitivity diagram of Chat Bot</a:t>
            </a:r>
            <a:endParaRPr lang="en-IN" altLang="en-US"/>
          </a:p>
        </p:txBody>
      </p:sp>
      <p:pic>
        <p:nvPicPr>
          <p:cNvPr id="6" name="Content Placeholder 5" descr="activity-ackQuestion"/>
          <p:cNvPicPr>
            <a:picLocks noChangeAspect="1"/>
          </p:cNvPicPr>
          <p:nvPr>
            <p:ph idx="1"/>
          </p:nvPr>
        </p:nvPicPr>
        <p:blipFill>
          <a:blip r:embed="rId1"/>
          <a:stretch>
            <a:fillRect/>
          </a:stretch>
        </p:blipFill>
        <p:spPr>
          <a:xfrm>
            <a:off x="1362075" y="1607820"/>
            <a:ext cx="6420485" cy="4526280"/>
          </a:xfrm>
          <a:prstGeom prst="rect">
            <a:avLst/>
          </a:prstGeom>
        </p:spPr>
      </p:pic>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
        <p:nvSpPr>
          <p:cNvPr id="7" name="Text Box 6"/>
          <p:cNvSpPr txBox="1"/>
          <p:nvPr/>
        </p:nvSpPr>
        <p:spPr>
          <a:xfrm>
            <a:off x="7341235" y="1003935"/>
            <a:ext cx="309880" cy="368300"/>
          </a:xfrm>
          <a:prstGeom prst="rect">
            <a:avLst/>
          </a:prstGeom>
          <a:noFill/>
        </p:spPr>
        <p:txBody>
          <a:bodyPr wrap="none" rtlCol="0">
            <a:sp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      Activity diagram to Add Quesitons in chat bot by admin</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
        <p:nvSpPr>
          <p:cNvPr id="7" name="Text Box 6"/>
          <p:cNvSpPr txBox="1"/>
          <p:nvPr/>
        </p:nvSpPr>
        <p:spPr>
          <a:xfrm>
            <a:off x="7341235" y="1003935"/>
            <a:ext cx="309880" cy="368300"/>
          </a:xfrm>
          <a:prstGeom prst="rect">
            <a:avLst/>
          </a:prstGeom>
          <a:noFill/>
        </p:spPr>
        <p:txBody>
          <a:bodyPr wrap="none" rtlCol="0">
            <a:spAutoFit/>
          </a:bodyPr>
          <a:p>
            <a:endParaRPr lang="en-US"/>
          </a:p>
        </p:txBody>
      </p:sp>
      <p:pic>
        <p:nvPicPr>
          <p:cNvPr id="9" name="Content Placeholder 8" descr="activity-QuestionStored"/>
          <p:cNvPicPr>
            <a:picLocks noChangeAspect="1"/>
          </p:cNvPicPr>
          <p:nvPr>
            <p:ph idx="1"/>
          </p:nvPr>
        </p:nvPicPr>
        <p:blipFill>
          <a:blip r:embed="rId1"/>
          <a:stretch>
            <a:fillRect/>
          </a:stretch>
        </p:blipFill>
        <p:spPr>
          <a:xfrm>
            <a:off x="1734820" y="1600200"/>
            <a:ext cx="5673725" cy="4526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Activity diagram of Course</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
        <p:nvSpPr>
          <p:cNvPr id="7" name="Text Box 6"/>
          <p:cNvSpPr txBox="1"/>
          <p:nvPr/>
        </p:nvSpPr>
        <p:spPr>
          <a:xfrm>
            <a:off x="7341235" y="1003935"/>
            <a:ext cx="309880" cy="368300"/>
          </a:xfrm>
          <a:prstGeom prst="rect">
            <a:avLst/>
          </a:prstGeom>
          <a:noFill/>
        </p:spPr>
        <p:txBody>
          <a:bodyPr wrap="none" rtlCol="0">
            <a:spAutoFit/>
          </a:bodyPr>
          <a:p>
            <a:endParaRPr lang="en-US"/>
          </a:p>
        </p:txBody>
      </p:sp>
      <p:pic>
        <p:nvPicPr>
          <p:cNvPr id="8" name="Content Placeholder 7" descr="activity-course"/>
          <p:cNvPicPr>
            <a:picLocks noChangeAspect="1"/>
          </p:cNvPicPr>
          <p:nvPr>
            <p:ph idx="1"/>
          </p:nvPr>
        </p:nvPicPr>
        <p:blipFill>
          <a:blip r:embed="rId1"/>
          <a:stretch>
            <a:fillRect/>
          </a:stretch>
        </p:blipFill>
        <p:spPr>
          <a:xfrm>
            <a:off x="2440305" y="1600200"/>
            <a:ext cx="4262120" cy="45262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Activity diagram of Document</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
        <p:nvSpPr>
          <p:cNvPr id="7" name="Text Box 6"/>
          <p:cNvSpPr txBox="1"/>
          <p:nvPr/>
        </p:nvSpPr>
        <p:spPr>
          <a:xfrm>
            <a:off x="7341235" y="1003935"/>
            <a:ext cx="309880" cy="368300"/>
          </a:xfrm>
          <a:prstGeom prst="rect">
            <a:avLst/>
          </a:prstGeom>
          <a:noFill/>
        </p:spPr>
        <p:txBody>
          <a:bodyPr wrap="none" rtlCol="0">
            <a:spAutoFit/>
          </a:bodyPr>
          <a:p>
            <a:endParaRPr lang="en-US"/>
          </a:p>
        </p:txBody>
      </p:sp>
      <p:pic>
        <p:nvPicPr>
          <p:cNvPr id="6" name="Content Placeholder 5" descr="activity-document"/>
          <p:cNvPicPr>
            <a:picLocks noChangeAspect="1"/>
          </p:cNvPicPr>
          <p:nvPr>
            <p:ph idx="1"/>
          </p:nvPr>
        </p:nvPicPr>
        <p:blipFill>
          <a:blip r:embed="rId1"/>
          <a:stretch>
            <a:fillRect/>
          </a:stretch>
        </p:blipFill>
        <p:spPr>
          <a:xfrm>
            <a:off x="2651125" y="1600200"/>
            <a:ext cx="3840480" cy="45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t>Activity diagram of Events</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
        <p:nvSpPr>
          <p:cNvPr id="7" name="Text Box 6"/>
          <p:cNvSpPr txBox="1"/>
          <p:nvPr/>
        </p:nvSpPr>
        <p:spPr>
          <a:xfrm>
            <a:off x="7341235" y="1003935"/>
            <a:ext cx="309880" cy="368300"/>
          </a:xfrm>
          <a:prstGeom prst="rect">
            <a:avLst/>
          </a:prstGeom>
          <a:noFill/>
        </p:spPr>
        <p:txBody>
          <a:bodyPr wrap="none" rtlCol="0">
            <a:spAutoFit/>
          </a:bodyPr>
          <a:p>
            <a:endParaRPr lang="en-US"/>
          </a:p>
        </p:txBody>
      </p:sp>
      <p:pic>
        <p:nvPicPr>
          <p:cNvPr id="6" name="Content Placeholder 5" descr="activity-event"/>
          <p:cNvPicPr>
            <a:picLocks noChangeAspect="1"/>
          </p:cNvPicPr>
          <p:nvPr>
            <p:ph idx="1"/>
          </p:nvPr>
        </p:nvPicPr>
        <p:blipFill>
          <a:blip r:embed="rId1"/>
          <a:stretch>
            <a:fillRect/>
          </a:stretch>
        </p:blipFill>
        <p:spPr>
          <a:xfrm>
            <a:off x="2404745" y="1600200"/>
            <a:ext cx="4333240" cy="4526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Sequence Diagram for Chat Bot</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8" name="Content Placeholder 7" descr="sequence-chatBot"/>
          <p:cNvPicPr>
            <a:picLocks noChangeAspect="1"/>
          </p:cNvPicPr>
          <p:nvPr>
            <p:ph idx="1"/>
          </p:nvPr>
        </p:nvPicPr>
        <p:blipFill>
          <a:blip r:embed="rId1"/>
          <a:stretch>
            <a:fillRect/>
          </a:stretch>
        </p:blipFill>
        <p:spPr>
          <a:xfrm>
            <a:off x="1234440" y="1600200"/>
            <a:ext cx="6674485" cy="4526280"/>
          </a:xfrm>
          <a:prstGeom prst="rect">
            <a:avLst/>
          </a:prstGeom>
        </p:spPr>
      </p:pic>
      <p:sp>
        <p:nvSpPr>
          <p:cNvPr id="9" name="Text Box 8"/>
          <p:cNvSpPr txBox="1"/>
          <p:nvPr/>
        </p:nvSpPr>
        <p:spPr>
          <a:xfrm>
            <a:off x="7524115" y="838200"/>
            <a:ext cx="309880" cy="368300"/>
          </a:xfrm>
          <a:prstGeom prst="rect">
            <a:avLst/>
          </a:prstGeom>
          <a:noFill/>
        </p:spPr>
        <p:txBody>
          <a:bodyPr wrap="none" rtlCol="0">
            <a:spAutoFit/>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Sequence Diagram for Documents</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3" name="Content Placeholder 2" descr="sequence-document"/>
          <p:cNvPicPr>
            <a:picLocks noChangeAspect="1"/>
          </p:cNvPicPr>
          <p:nvPr>
            <p:ph idx="1"/>
          </p:nvPr>
        </p:nvPicPr>
        <p:blipFill>
          <a:blip r:embed="rId1"/>
          <a:stretch>
            <a:fillRect/>
          </a:stretch>
        </p:blipFill>
        <p:spPr>
          <a:xfrm>
            <a:off x="1915795" y="1600200"/>
            <a:ext cx="5311775" cy="4526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Sequence Diagram for News</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3" name="Content Placeholder 2" descr="sequence-news"/>
          <p:cNvPicPr>
            <a:picLocks noChangeAspect="1"/>
          </p:cNvPicPr>
          <p:nvPr>
            <p:ph idx="1"/>
          </p:nvPr>
        </p:nvPicPr>
        <p:blipFill>
          <a:blip r:embed="rId1"/>
          <a:srcRect l="10226" t="968" r="5359" b="-968"/>
          <a:stretch>
            <a:fillRect/>
          </a:stretch>
        </p:blipFill>
        <p:spPr>
          <a:xfrm>
            <a:off x="2311718" y="1600200"/>
            <a:ext cx="4526280" cy="4526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State Diagram for Chat Bot</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3" name="Content Placeholder 2" descr="state-chatBot"/>
          <p:cNvPicPr>
            <a:picLocks noChangeAspect="1"/>
          </p:cNvPicPr>
          <p:nvPr>
            <p:ph idx="1"/>
          </p:nvPr>
        </p:nvPicPr>
        <p:blipFill>
          <a:blip r:embed="rId1"/>
          <a:stretch>
            <a:fillRect/>
          </a:stretch>
        </p:blipFill>
        <p:spPr>
          <a:xfrm>
            <a:off x="457200" y="1921510"/>
            <a:ext cx="8229600" cy="38823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State Diagram for Course</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7" name="Content Placeholder 6" descr="state-course"/>
          <p:cNvPicPr>
            <a:picLocks noChangeAspect="1"/>
          </p:cNvPicPr>
          <p:nvPr>
            <p:ph idx="1"/>
          </p:nvPr>
        </p:nvPicPr>
        <p:blipFill>
          <a:blip r:embed="rId1"/>
          <a:stretch>
            <a:fillRect/>
          </a:stretch>
        </p:blipFill>
        <p:spPr>
          <a:xfrm>
            <a:off x="457200" y="1708150"/>
            <a:ext cx="8229600" cy="43097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a:t>
            </a:r>
            <a:endParaRPr lang="en-US"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3" name="Content Placeholder 2"/>
          <p:cNvSpPr>
            <a:spLocks noGrp="1"/>
          </p:cNvSpPr>
          <p:nvPr>
            <p:ph idx="1"/>
          </p:nvPr>
        </p:nvSpPr>
        <p:spPr/>
        <p:txBody>
          <a:bodyPr>
            <a:normAutofit fontScale="60000"/>
          </a:bodyPr>
          <a:lstStyle/>
          <a:p>
            <a:pPr fontAlgn="base">
              <a:buFont typeface="Wingdings" panose="05000000000000000000" charset="0"/>
              <a:buChar char="§"/>
            </a:pPr>
            <a:r>
              <a:rPr lang="en-US" altLang="ko-KR" sz="2800" dirty="0">
                <a:solidFill>
                  <a:schemeClr val="tx1">
                    <a:lumMod val="85000"/>
                    <a:lumOff val="15000"/>
                  </a:schemeClr>
                </a:solidFill>
              </a:rPr>
              <a:t> Project Profil</a:t>
            </a:r>
            <a:r>
              <a:rPr lang="en-IN" altLang="en-US" sz="2800" dirty="0">
                <a:solidFill>
                  <a:schemeClr val="tx1">
                    <a:lumMod val="85000"/>
                    <a:lumOff val="15000"/>
                  </a:schemeClr>
                </a:solidFill>
              </a:rPr>
              <a:t>e</a:t>
            </a:r>
            <a:endParaRPr lang="en-US" altLang="ko-KR" sz="810" dirty="0">
              <a:solidFill>
                <a:schemeClr val="tx1">
                  <a:lumMod val="85000"/>
                  <a:lumOff val="15000"/>
                </a:schemeClr>
              </a:solidFill>
            </a:endParaRPr>
          </a:p>
          <a:p>
            <a:pPr>
              <a:buFont typeface="Wingdings" panose="05000000000000000000" charset="0"/>
              <a:buChar char="§"/>
            </a:pPr>
            <a:r>
              <a:rPr lang="en-IN" altLang="en-US" sz="2800" dirty="0">
                <a:solidFill>
                  <a:schemeClr val="tx1">
                    <a:lumMod val="85000"/>
                    <a:lumOff val="15000"/>
                  </a:schemeClr>
                </a:solidFill>
                <a:sym typeface="+mn-ea"/>
              </a:rPr>
              <a:t> Software analysis</a:t>
            </a:r>
            <a:endParaRPr lang="en-IN" altLang="en-US" sz="2800" dirty="0">
              <a:solidFill>
                <a:schemeClr val="tx1">
                  <a:lumMod val="85000"/>
                  <a:lumOff val="15000"/>
                </a:schemeClr>
              </a:solidFill>
              <a:sym typeface="+mn-ea"/>
            </a:endParaRPr>
          </a:p>
          <a:p>
            <a:pPr lvl="1">
              <a:buFont typeface="Arial" panose="020B0604020202020204" pitchFamily="34" charset="0"/>
              <a:buChar char="•"/>
            </a:pPr>
            <a:r>
              <a:rPr lang="en-IN" altLang="en-US" sz="2300" dirty="0">
                <a:solidFill>
                  <a:schemeClr val="tx1">
                    <a:lumMod val="85000"/>
                    <a:lumOff val="15000"/>
                  </a:schemeClr>
                </a:solidFill>
                <a:sym typeface="+mn-ea"/>
              </a:rPr>
              <a:t>Requirements</a:t>
            </a:r>
            <a:endParaRPr lang="en-IN" altLang="en-US" sz="2300" dirty="0">
              <a:solidFill>
                <a:schemeClr val="tx1">
                  <a:lumMod val="85000"/>
                  <a:lumOff val="15000"/>
                </a:schemeClr>
              </a:solidFill>
              <a:sym typeface="+mn-ea"/>
            </a:endParaRPr>
          </a:p>
          <a:p>
            <a:pPr lvl="1">
              <a:buFont typeface="Arial" panose="020B0604020202020204" pitchFamily="34" charset="0"/>
              <a:buChar char="•"/>
            </a:pPr>
            <a:r>
              <a:rPr lang="en-IN" altLang="en-US" sz="2300" dirty="0">
                <a:solidFill>
                  <a:schemeClr val="tx1">
                    <a:lumMod val="85000"/>
                    <a:lumOff val="15000"/>
                  </a:schemeClr>
                </a:solidFill>
                <a:sym typeface="+mn-ea"/>
              </a:rPr>
              <a:t>Use case </a:t>
            </a:r>
            <a:endParaRPr lang="en-IN" altLang="en-US" sz="2300" dirty="0">
              <a:solidFill>
                <a:schemeClr val="tx1">
                  <a:lumMod val="85000"/>
                  <a:lumOff val="15000"/>
                </a:schemeClr>
              </a:solidFill>
              <a:sym typeface="+mn-ea"/>
            </a:endParaRPr>
          </a:p>
          <a:p>
            <a:pPr lvl="1">
              <a:buFont typeface="Arial" panose="020B0604020202020204" pitchFamily="34" charset="0"/>
              <a:buChar char="•"/>
            </a:pPr>
            <a:r>
              <a:rPr lang="en-IN" altLang="en-US" sz="2300" dirty="0">
                <a:solidFill>
                  <a:schemeClr val="tx1">
                    <a:lumMod val="85000"/>
                    <a:lumOff val="15000"/>
                  </a:schemeClr>
                </a:solidFill>
                <a:sym typeface="+mn-ea"/>
              </a:rPr>
              <a:t>Activity Diagram</a:t>
            </a:r>
            <a:endParaRPr lang="en-IN" altLang="en-US" sz="2300" dirty="0">
              <a:solidFill>
                <a:schemeClr val="tx1">
                  <a:lumMod val="85000"/>
                  <a:lumOff val="15000"/>
                </a:schemeClr>
              </a:solidFill>
              <a:sym typeface="+mn-ea"/>
            </a:endParaRPr>
          </a:p>
          <a:p>
            <a:pPr lvl="1">
              <a:buFont typeface="Arial" panose="020B0604020202020204" pitchFamily="34" charset="0"/>
              <a:buChar char="•"/>
            </a:pPr>
            <a:r>
              <a:rPr lang="en-IN" altLang="en-US" sz="2300" dirty="0">
                <a:solidFill>
                  <a:schemeClr val="tx1">
                    <a:lumMod val="85000"/>
                    <a:lumOff val="15000"/>
                  </a:schemeClr>
                </a:solidFill>
                <a:sym typeface="+mn-ea"/>
              </a:rPr>
              <a:t>Sequence Diagram</a:t>
            </a:r>
            <a:endParaRPr lang="en-IN" altLang="en-US" sz="2300" dirty="0">
              <a:solidFill>
                <a:schemeClr val="tx1">
                  <a:lumMod val="85000"/>
                  <a:lumOff val="15000"/>
                </a:schemeClr>
              </a:solidFill>
              <a:sym typeface="+mn-ea"/>
            </a:endParaRPr>
          </a:p>
          <a:p>
            <a:pPr lvl="1">
              <a:buFont typeface="Arial" panose="020B0604020202020204" pitchFamily="34" charset="0"/>
              <a:buChar char="•"/>
            </a:pPr>
            <a:r>
              <a:rPr lang="en-IN" altLang="en-US" sz="2300" dirty="0">
                <a:solidFill>
                  <a:schemeClr val="tx1">
                    <a:lumMod val="85000"/>
                    <a:lumOff val="15000"/>
                  </a:schemeClr>
                </a:solidFill>
                <a:sym typeface="+mn-ea"/>
              </a:rPr>
              <a:t>State Diagram</a:t>
            </a:r>
            <a:endParaRPr lang="en-US" altLang="ko-KR" sz="2300" dirty="0">
              <a:solidFill>
                <a:schemeClr val="tx1">
                  <a:lumMod val="85000"/>
                  <a:lumOff val="15000"/>
                </a:schemeClr>
              </a:solidFill>
            </a:endParaRPr>
          </a:p>
          <a:p>
            <a:pPr>
              <a:buFont typeface="Wingdings" panose="05000000000000000000" charset="0"/>
              <a:buChar char="§"/>
            </a:pPr>
            <a:r>
              <a:rPr lang="en-IN" altLang="en-US" sz="2800" dirty="0">
                <a:solidFill>
                  <a:schemeClr val="tx1">
                    <a:lumMod val="85000"/>
                    <a:lumOff val="15000"/>
                  </a:schemeClr>
                </a:solidFill>
              </a:rPr>
              <a:t> Software design</a:t>
            </a:r>
            <a:endParaRPr lang="en-IN" altLang="en-US" sz="2000" dirty="0">
              <a:solidFill>
                <a:schemeClr val="tx1">
                  <a:lumMod val="85000"/>
                  <a:lumOff val="15000"/>
                </a:schemeClr>
              </a:solidFill>
            </a:endParaRPr>
          </a:p>
          <a:p>
            <a:pPr lvl="1">
              <a:buFont typeface="Arial" panose="020B0604020202020204" pitchFamily="34" charset="0"/>
              <a:buChar char="•"/>
            </a:pPr>
            <a:r>
              <a:rPr lang="en-IN" altLang="en-US" sz="2300" dirty="0">
                <a:solidFill>
                  <a:schemeClr val="tx1">
                    <a:lumMod val="85000"/>
                    <a:lumOff val="15000"/>
                  </a:schemeClr>
                </a:solidFill>
                <a:sym typeface="+mn-ea"/>
              </a:rPr>
              <a:t>Class diagram</a:t>
            </a:r>
            <a:endParaRPr lang="en-IN" altLang="en-US" sz="2300" dirty="0">
              <a:solidFill>
                <a:schemeClr val="tx1">
                  <a:lumMod val="85000"/>
                  <a:lumOff val="15000"/>
                </a:schemeClr>
              </a:solidFill>
            </a:endParaRPr>
          </a:p>
          <a:p>
            <a:pPr lvl="1">
              <a:buFont typeface="Arial" panose="020B0604020202020204" pitchFamily="34" charset="0"/>
              <a:buChar char="•"/>
            </a:pPr>
            <a:r>
              <a:rPr lang="en-IN" altLang="en-US" sz="2300" dirty="0">
                <a:solidFill>
                  <a:schemeClr val="tx1">
                    <a:lumMod val="85000"/>
                    <a:lumOff val="15000"/>
                  </a:schemeClr>
                </a:solidFill>
                <a:sym typeface="+mn-ea"/>
              </a:rPr>
              <a:t>Data dictionary</a:t>
            </a:r>
            <a:endParaRPr lang="en-IN" altLang="en-US" sz="2300" dirty="0">
              <a:solidFill>
                <a:schemeClr val="tx1">
                  <a:lumMod val="85000"/>
                  <a:lumOff val="15000"/>
                </a:schemeClr>
              </a:solidFill>
            </a:endParaRPr>
          </a:p>
          <a:p>
            <a:pPr lvl="1">
              <a:buFont typeface="Arial" panose="020B0604020202020204" pitchFamily="34" charset="0"/>
              <a:buChar char="•"/>
            </a:pPr>
            <a:r>
              <a:rPr lang="en-IN" altLang="en-US" sz="2300" dirty="0">
                <a:solidFill>
                  <a:schemeClr val="tx1">
                    <a:lumMod val="85000"/>
                    <a:lumOff val="15000"/>
                  </a:schemeClr>
                </a:solidFill>
                <a:sym typeface="+mn-ea"/>
              </a:rPr>
              <a:t>Decision Table</a:t>
            </a:r>
            <a:endParaRPr lang="en-IN" altLang="en-US" sz="1530" dirty="0">
              <a:solidFill>
                <a:schemeClr val="tx1">
                  <a:lumMod val="85000"/>
                  <a:lumOff val="15000"/>
                </a:schemeClr>
              </a:solidFill>
            </a:endParaRPr>
          </a:p>
          <a:p>
            <a:pPr>
              <a:buFont typeface="Wingdings" panose="05000000000000000000" charset="0"/>
              <a:buChar char="§"/>
            </a:pPr>
            <a:r>
              <a:rPr lang="en-IN" altLang="en-US" dirty="0"/>
              <a:t>Screenshot</a:t>
            </a:r>
            <a:endParaRPr lang="en-IN" altLang="en-US" dirty="0"/>
          </a:p>
          <a:p>
            <a:pPr>
              <a:buFont typeface="Wingdings" panose="05000000000000000000" charset="0"/>
              <a:buChar char="§"/>
            </a:pPr>
            <a:r>
              <a:rPr lang="en-IN" altLang="en-US" dirty="0"/>
              <a:t>Conclusion</a:t>
            </a:r>
            <a:endParaRPr lang="en-IN" altLang="en-US" dirty="0"/>
          </a:p>
          <a:p>
            <a:pPr>
              <a:buFont typeface="Wingdings" panose="05000000000000000000" charset="0"/>
              <a:buChar char="§"/>
            </a:pPr>
            <a:r>
              <a:rPr lang="en-IN" altLang="en-US" dirty="0"/>
              <a:t>Future Work</a:t>
            </a:r>
            <a:endParaRPr lang="en-IN" altLang="en-US" dirty="0"/>
          </a:p>
          <a:p>
            <a:pPr>
              <a:buFont typeface="Wingdings" panose="05000000000000000000" charset="0"/>
              <a:buChar char="§"/>
            </a:pPr>
            <a:r>
              <a:rPr lang="en-IN" altLang="en-US" dirty="0"/>
              <a:t>References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fld>
            <a:endParaRPr lang="en-US" dirty="0"/>
          </a:p>
        </p:txBody>
      </p:sp>
      <p:sp>
        <p:nvSpPr>
          <p:cNvPr id="4" name="Title 3"/>
          <p:cNvSpPr>
            <a:spLocks noGrp="1"/>
          </p:cNvSpPr>
          <p:nvPr>
            <p:ph type="ctrTitle"/>
          </p:nvPr>
        </p:nvSpPr>
        <p:spPr/>
        <p:txBody>
          <a:bodyPr/>
          <a:lstStyle/>
          <a:p>
            <a:r>
              <a:rPr lang="en-IN" altLang="en-US"/>
              <a:t>SOFTWARE DESIGN</a:t>
            </a:r>
            <a:endParaRPr lang="en-I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fld>
            <a:endParaRPr lang="en-US" dirty="0"/>
          </a:p>
        </p:txBody>
      </p:sp>
      <p:sp>
        <p:nvSpPr>
          <p:cNvPr id="4" name="Title 3"/>
          <p:cNvSpPr>
            <a:spLocks noGrp="1"/>
          </p:cNvSpPr>
          <p:nvPr>
            <p:ph type="title"/>
          </p:nvPr>
        </p:nvSpPr>
        <p:spPr>
          <a:xfrm>
            <a:off x="457200" y="211138"/>
            <a:ext cx="8229600" cy="1143000"/>
          </a:xfrm>
        </p:spPr>
        <p:txBody>
          <a:bodyPr/>
          <a:lstStyle/>
          <a:p>
            <a:r>
              <a:rPr lang="en-IN" altLang="en-US"/>
              <a:t>Class Diagram</a:t>
            </a:r>
            <a:endParaRPr lang="en-IN" altLang="en-US"/>
          </a:p>
        </p:txBody>
      </p:sp>
      <p:pic>
        <p:nvPicPr>
          <p:cNvPr id="8" name="Content Placeholder 7" descr="WhatsApp Image 2023-06-16 at 13.17.02"/>
          <p:cNvPicPr>
            <a:picLocks noChangeAspect="1"/>
          </p:cNvPicPr>
          <p:nvPr>
            <p:ph idx="1"/>
          </p:nvPr>
        </p:nvPicPr>
        <p:blipFill>
          <a:blip r:embed="rId1"/>
          <a:stretch>
            <a:fillRect/>
          </a:stretch>
        </p:blipFill>
        <p:spPr>
          <a:xfrm>
            <a:off x="934720" y="1600200"/>
            <a:ext cx="7273925" cy="45262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i="1" dirty="0"/>
              <a:t>User Table</a:t>
            </a:r>
            <a:endParaRPr lang="en-US" i="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3" name="Content Placeholder 2"/>
          <p:cNvGraphicFramePr>
            <a:graphicFrameLocks noGrp="1"/>
          </p:cNvGraphicFramePr>
          <p:nvPr>
            <p:ph idx="1"/>
          </p:nvPr>
        </p:nvGraphicFramePr>
        <p:xfrm>
          <a:off x="571472" y="1071546"/>
          <a:ext cx="8115328" cy="3500817"/>
        </p:xfrm>
        <a:graphic>
          <a:graphicData uri="http://schemas.openxmlformats.org/drawingml/2006/table">
            <a:tbl>
              <a:tblPr firstRow="1" bandRow="1">
                <a:tableStyleId>{5C22544A-7EE6-4342-B048-85BDC9FD1C3A}</a:tableStyleId>
              </a:tblPr>
              <a:tblGrid>
                <a:gridCol w="685800"/>
                <a:gridCol w="1410946"/>
                <a:gridCol w="951865"/>
                <a:gridCol w="544830"/>
                <a:gridCol w="2307309"/>
                <a:gridCol w="2214578"/>
              </a:tblGrid>
              <a:tr h="642763">
                <a:tc>
                  <a:txBody>
                    <a:bodyPr/>
                    <a:lstStyle/>
                    <a:p>
                      <a:pPr indent="0" algn="l">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a:t>CONSTRAINTS</a:t>
                      </a:r>
                      <a:endParaRPr lang="en-US" sz="1600" b="1">
                        <a:solidFill>
                          <a:schemeClr val="tx1"/>
                        </a:solidFill>
                        <a:latin typeface="Calibri" panose="020F0502020204030204" charset="-122"/>
                      </a:endParaRPr>
                    </a:p>
                  </a:txBody>
                  <a:tcPr marL="12700" marR="12700" marT="12700" anchor="ctr"/>
                </a:tc>
                <a:tc>
                  <a:txBody>
                    <a:bodyPr/>
                    <a:lstStyle/>
                    <a:p>
                      <a:pPr indent="0" algn="l">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929765">
                <a:tc>
                  <a:txBody>
                    <a:bodyPr/>
                    <a:lstStyle/>
                    <a:p>
                      <a:pPr indent="0" algn="l">
                        <a:buNone/>
                      </a:pPr>
                      <a:r>
                        <a:rPr lang="en-US" sz="1600" dirty="0"/>
                        <a:t>1</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dirty="0" err="1"/>
                        <a:t>user</a:t>
                      </a:r>
                      <a:r>
                        <a:rPr lang="en-IN" altLang="en-US" sz="1600" dirty="0" err="1"/>
                        <a:t>_</a:t>
                      </a:r>
                      <a:r>
                        <a:rPr lang="en-US" sz="1600" dirty="0" err="1"/>
                        <a:t>id</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INT</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IN" altLang="en-US" sz="1600" dirty="0">
                          <a:solidFill>
                            <a:schemeClr val="tx1"/>
                          </a:solidFill>
                        </a:rPr>
                        <a:t>5</a:t>
                      </a:r>
                      <a:endParaRPr lang="en-IN" altLang="en-US" sz="1600" dirty="0">
                        <a:solidFill>
                          <a:schemeClr val="tx1"/>
                        </a:solidFill>
                      </a:endParaRPr>
                    </a:p>
                  </a:txBody>
                  <a:tcPr marL="12700" marR="12700" marT="12700"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600" dirty="0"/>
                        <a:t>Primary key</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1</a:t>
                      </a:r>
                      <a:r>
                        <a:rPr lang="en-IN" altLang="en-US" sz="1600" dirty="0"/>
                        <a:t>23</a:t>
                      </a:r>
                      <a:endParaRPr lang="en-IN" altLang="en-US" sz="1600" b="0" dirty="0">
                        <a:solidFill>
                          <a:schemeClr val="tx1"/>
                        </a:solidFill>
                        <a:latin typeface="Calibri" panose="020F0502020204030204" charset="-122"/>
                      </a:endParaRPr>
                    </a:p>
                  </a:txBody>
                  <a:tcPr marL="12700" marR="12700" marT="12700" anchor="ctr"/>
                </a:tc>
              </a:tr>
              <a:tr h="642763">
                <a:tc>
                  <a:txBody>
                    <a:bodyPr/>
                    <a:lstStyle/>
                    <a:p>
                      <a:pPr indent="0" algn="l">
                        <a:buNone/>
                      </a:pPr>
                      <a:r>
                        <a:rPr lang="en-US" sz="1600"/>
                        <a:t>2</a:t>
                      </a:r>
                      <a:endParaRPr lang="en-US" sz="1600" b="0">
                        <a:solidFill>
                          <a:schemeClr val="tx1"/>
                        </a:solidFill>
                        <a:latin typeface="Calibri" panose="020F0502020204030204" charset="-122"/>
                      </a:endParaRPr>
                    </a:p>
                  </a:txBody>
                  <a:tcPr marL="12700" marR="12700" marT="12700" anchor="ctr"/>
                </a:tc>
                <a:tc>
                  <a:txBody>
                    <a:bodyPr/>
                    <a:lstStyle/>
                    <a:p>
                      <a:pPr indent="0" algn="l">
                        <a:buNone/>
                      </a:pPr>
                      <a:r>
                        <a:rPr lang="en-US" sz="1600" dirty="0" err="1"/>
                        <a:t>user_name</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VARCHAR</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10</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endParaRPr lang="en-US" sz="1600">
                        <a:solidFill>
                          <a:schemeClr val="tx1"/>
                        </a:solidFill>
                      </a:endParaRPr>
                    </a:p>
                  </a:txBody>
                  <a:tcPr marL="12700" marR="12700" marT="12700" anchor="ctr"/>
                </a:tc>
                <a:tc>
                  <a:txBody>
                    <a:bodyPr/>
                    <a:lstStyle/>
                    <a:p>
                      <a:pPr indent="0" algn="l">
                        <a:buNone/>
                      </a:pPr>
                      <a:r>
                        <a:rPr lang="en-US" sz="1600"/>
                        <a:t>kapil</a:t>
                      </a:r>
                      <a:endParaRPr lang="en-US" sz="1600" b="0">
                        <a:solidFill>
                          <a:schemeClr val="tx1"/>
                        </a:solidFill>
                        <a:latin typeface="Calibri" panose="020F0502020204030204" charset="-122"/>
                      </a:endParaRPr>
                    </a:p>
                  </a:txBody>
                  <a:tcPr marL="12700" marR="12700" marT="12700" anchor="ctr"/>
                </a:tc>
              </a:tr>
              <a:tr h="642763">
                <a:tc>
                  <a:txBody>
                    <a:bodyPr/>
                    <a:lstStyle/>
                    <a:p>
                      <a:pPr indent="0" algn="l">
                        <a:buNone/>
                      </a:pPr>
                      <a:r>
                        <a:rPr lang="en-IN" altLang="en-US" sz="1600" b="0">
                          <a:solidFill>
                            <a:schemeClr val="tx1"/>
                          </a:solidFill>
                          <a:latin typeface="Calibri" panose="020F0502020204030204" charset="-122"/>
                        </a:rPr>
                        <a:t>4</a:t>
                      </a:r>
                      <a:endParaRPr lang="en-IN" altLang="en-US" sz="1600" b="0">
                        <a:solidFill>
                          <a:schemeClr val="tx1"/>
                        </a:solidFill>
                        <a:latin typeface="Calibri" panose="020F0502020204030204" charset="-122"/>
                      </a:endParaRPr>
                    </a:p>
                  </a:txBody>
                  <a:tcPr marL="12700" marR="12700" marT="12700" anchor="ctr"/>
                </a:tc>
                <a:tc>
                  <a:txBody>
                    <a:bodyPr/>
                    <a:lstStyle/>
                    <a:p>
                      <a:pPr indent="0" algn="l">
                        <a:buNone/>
                      </a:pPr>
                      <a:r>
                        <a:rPr lang="en-US" sz="1600" dirty="0" err="1"/>
                        <a:t>user_email</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a:t>VARCHAR</a:t>
                      </a:r>
                      <a:endParaRPr lang="en-US" sz="1600" b="0">
                        <a:solidFill>
                          <a:schemeClr val="tx1"/>
                        </a:solidFill>
                        <a:latin typeface="Calibri" panose="020F0502020204030204" charset="-122"/>
                      </a:endParaRPr>
                    </a:p>
                  </a:txBody>
                  <a:tcPr marL="12700" marR="12700" marT="12700" anchor="ctr"/>
                </a:tc>
                <a:tc>
                  <a:txBody>
                    <a:bodyPr/>
                    <a:lstStyle/>
                    <a:p>
                      <a:pPr indent="0" algn="l">
                        <a:buNone/>
                      </a:pPr>
                      <a:r>
                        <a:rPr lang="en-US" sz="1600" dirty="0"/>
                        <a:t>50</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endParaRPr lang="en-US" sz="1600">
                        <a:solidFill>
                          <a:schemeClr val="tx1"/>
                        </a:solidFill>
                      </a:endParaRPr>
                    </a:p>
                  </a:txBody>
                  <a:tcPr marL="12700" marR="12700" marT="12700" anchor="ctr"/>
                </a:tc>
                <a:tc>
                  <a:txBody>
                    <a:bodyPr/>
                    <a:lstStyle/>
                    <a:p>
                      <a:pPr indent="0" algn="l">
                        <a:buNone/>
                      </a:pPr>
                      <a:r>
                        <a:rPr lang="en-US" sz="1600" u="sng">
                          <a:hlinkClick r:id="rId1" tooltip="mailto:kapil@gmail.com"/>
                        </a:rPr>
                        <a:t>kapil@gmail.com</a:t>
                      </a:r>
                      <a:endParaRPr lang="en-US" sz="1600" b="0" u="sng">
                        <a:solidFill>
                          <a:schemeClr val="tx1"/>
                        </a:solidFill>
                        <a:latin typeface="Calibri" panose="020F0502020204030204" charset="0"/>
                        <a:hlinkClick r:id="rId1" tooltip="mailto:kapil@gmail.com"/>
                      </a:endParaRPr>
                    </a:p>
                  </a:txBody>
                  <a:tcPr marL="12700" marR="12700" marT="12700" anchor="ctr"/>
                </a:tc>
              </a:tr>
              <a:tr h="642763">
                <a:tc>
                  <a:txBody>
                    <a:bodyPr/>
                    <a:lstStyle/>
                    <a:p>
                      <a:pPr indent="0" algn="l">
                        <a:buNone/>
                      </a:pPr>
                      <a:r>
                        <a:rPr lang="en-IN" altLang="en-US" sz="1600" b="0">
                          <a:solidFill>
                            <a:schemeClr val="tx1"/>
                          </a:solidFill>
                          <a:latin typeface="Calibri" panose="020F0502020204030204" charset="-122"/>
                        </a:rPr>
                        <a:t>5</a:t>
                      </a:r>
                      <a:endParaRPr lang="en-IN" altLang="en-US" sz="1600" b="0">
                        <a:solidFill>
                          <a:schemeClr val="tx1"/>
                        </a:solidFill>
                        <a:latin typeface="Calibri" panose="020F0502020204030204" charset="-122"/>
                      </a:endParaRPr>
                    </a:p>
                  </a:txBody>
                  <a:tcPr marL="12700" marR="12700" marT="12700" anchor="ctr"/>
                </a:tc>
                <a:tc>
                  <a:txBody>
                    <a:bodyPr/>
                    <a:lstStyle/>
                    <a:p>
                      <a:pPr indent="0" algn="l">
                        <a:buNone/>
                      </a:pPr>
                      <a:r>
                        <a:rPr lang="en-US" sz="1600" dirty="0" err="1"/>
                        <a:t>user_password</a:t>
                      </a:r>
                      <a:endParaRPr lang="en-US" sz="1600" b="0" dirty="0">
                        <a:solidFill>
                          <a:schemeClr val="tx1"/>
                        </a:solidFill>
                        <a:latin typeface="Calibri" panose="020F0502020204030204" charset="-122"/>
                      </a:endParaRPr>
                    </a:p>
                  </a:txBody>
                  <a:tcPr marL="12700" marR="12700" marT="12700" anchor="ctr"/>
                </a:tc>
                <a:tc>
                  <a:txBody>
                    <a:bodyPr/>
                    <a:lstStyle/>
                    <a:p>
                      <a:pPr indent="0" algn="l">
                        <a:buNone/>
                      </a:pPr>
                      <a:r>
                        <a:rPr lang="en-US" sz="1600"/>
                        <a:t>VARCHAR</a:t>
                      </a:r>
                      <a:endParaRPr lang="en-US" sz="1600" b="0">
                        <a:solidFill>
                          <a:schemeClr val="tx1"/>
                        </a:solidFill>
                        <a:latin typeface="Calibri" panose="020F0502020204030204" charset="-122"/>
                      </a:endParaRPr>
                    </a:p>
                  </a:txBody>
                  <a:tcPr marL="12700" marR="12700" marT="12700" anchor="ctr"/>
                </a:tc>
                <a:tc>
                  <a:txBody>
                    <a:bodyPr/>
                    <a:lstStyle/>
                    <a:p>
                      <a:pPr indent="0" algn="l">
                        <a:buNone/>
                      </a:pPr>
                      <a:r>
                        <a:rPr lang="en-IN" altLang="en-US" sz="1600"/>
                        <a:t>25</a:t>
                      </a:r>
                      <a:endParaRPr lang="en-US" sz="1600" b="0">
                        <a:solidFill>
                          <a:schemeClr val="tx1"/>
                        </a:solidFill>
                        <a:latin typeface="Calibri" panose="020F0502020204030204" charset="-122"/>
                      </a:endParaRPr>
                    </a:p>
                  </a:txBody>
                  <a:tcPr marL="12700" marR="12700" marT="12700" anchor="ctr"/>
                </a:tc>
                <a:tc>
                  <a:txBody>
                    <a:bodyPr/>
                    <a:lstStyle/>
                    <a:p>
                      <a:pPr indent="0" algn="l">
                        <a:buNone/>
                      </a:pPr>
                      <a:endParaRPr lang="en-US" sz="1600" dirty="0">
                        <a:solidFill>
                          <a:schemeClr val="tx1"/>
                        </a:solidFill>
                      </a:endParaRPr>
                    </a:p>
                  </a:txBody>
                  <a:tcPr marL="12700" marR="12700" marT="12700" anchor="ctr"/>
                </a:tc>
                <a:tc>
                  <a:txBody>
                    <a:bodyPr/>
                    <a:lstStyle/>
                    <a:p>
                      <a:pPr indent="0" algn="l">
                        <a:buNone/>
                      </a:pPr>
                      <a:r>
                        <a:rPr lang="en-IN" altLang="en-US" sz="1600" b="0" dirty="0">
                          <a:solidFill>
                            <a:schemeClr val="tx1"/>
                          </a:solidFill>
                          <a:latin typeface="Calibri" panose="020F0502020204030204" charset="-122"/>
                        </a:rPr>
                        <a:t>kapil123@45</a:t>
                      </a:r>
                      <a:endParaRPr lang="en-IN" altLang="en-US" sz="1600" b="0" dirty="0">
                        <a:solidFill>
                          <a:schemeClr val="tx1"/>
                        </a:solidFill>
                        <a:latin typeface="Calibri" panose="020F0502020204030204" charset="-122"/>
                      </a:endParaRPr>
                    </a:p>
                  </a:txBody>
                  <a:tcPr marL="12700" marR="12700" marT="1270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US" i="1" dirty="0"/>
              <a:t>A</a:t>
            </a:r>
            <a:r>
              <a:rPr lang="en-IN" altLang="en-US" i="1" dirty="0"/>
              <a:t>chievements </a:t>
            </a:r>
            <a:r>
              <a:rPr lang="en-US" i="1" dirty="0"/>
              <a:t>Table</a:t>
            </a:r>
            <a:endParaRPr lang="en-US" i="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6" name="Content Placeholder 2"/>
          <p:cNvGraphicFramePr/>
          <p:nvPr/>
        </p:nvGraphicFramePr>
        <p:xfrm>
          <a:off x="428596" y="1357298"/>
          <a:ext cx="8286804" cy="3779821"/>
        </p:xfrm>
        <a:graphic>
          <a:graphicData uri="http://schemas.openxmlformats.org/drawingml/2006/table">
            <a:tbl>
              <a:tblPr firstRow="1" bandRow="1">
                <a:tableStyleId>{5C22544A-7EE6-4342-B048-85BDC9FD1C3A}</a:tableStyleId>
              </a:tblPr>
              <a:tblGrid>
                <a:gridCol w="714375"/>
                <a:gridCol w="1571636"/>
                <a:gridCol w="1143000"/>
                <a:gridCol w="642950"/>
                <a:gridCol w="2500330"/>
                <a:gridCol w="1714513"/>
              </a:tblGrid>
              <a:tr h="632297">
                <a:tc>
                  <a:txBody>
                    <a:bodyPr/>
                    <a:lstStyle/>
                    <a:p>
                      <a:pPr indent="0" algn="l">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835936">
                <a:tc>
                  <a:txBody>
                    <a:bodyPr/>
                    <a:lstStyle/>
                    <a:p>
                      <a:pPr indent="0" algn="l">
                        <a:buNone/>
                      </a:pPr>
                      <a:r>
                        <a:rPr lang="en-US" sz="1600" dirty="0">
                          <a:solidFill>
                            <a:schemeClr val="tx1"/>
                          </a:solidFill>
                        </a:rPr>
                        <a:t>1</a:t>
                      </a:r>
                      <a:endParaRPr lang="en-US" sz="1600" b="0" dirty="0">
                        <a:solidFill>
                          <a:schemeClr val="tx1"/>
                        </a:solidFill>
                        <a:latin typeface="Calibri" panose="020F0502020204030204" charset="-122"/>
                      </a:endParaRPr>
                    </a:p>
                  </a:txBody>
                  <a:tcPr marL="12700" marR="12700" marT="12700" anchor="ctr"/>
                </a:tc>
                <a:tc>
                  <a:txBody>
                    <a:bodyPr/>
                    <a:lstStyle/>
                    <a:p>
                      <a:pPr algn="l" fontAlgn="ctr"/>
                      <a:r>
                        <a:rPr lang="en-IN" sz="1600" dirty="0" err="1"/>
                        <a:t>awd_id</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3</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Primary key</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1</a:t>
                      </a:r>
                      <a:endParaRPr lang="en-IN" sz="1600" b="0" i="0" u="none" strike="noStrike" dirty="0">
                        <a:solidFill>
                          <a:schemeClr val="tx1"/>
                        </a:solidFill>
                        <a:effectLst/>
                        <a:latin typeface="Calibri" panose="020F0502020204030204" charset="0"/>
                      </a:endParaRPr>
                    </a:p>
                  </a:txBody>
                  <a:tcPr marL="9525" marR="9525" marT="9525" marB="0" anchor="ctr"/>
                </a:tc>
              </a:tr>
              <a:tr h="577897">
                <a:tc>
                  <a:txBody>
                    <a:bodyPr/>
                    <a:lstStyle/>
                    <a:p>
                      <a:pPr indent="0" algn="l">
                        <a:buNone/>
                      </a:pPr>
                      <a:r>
                        <a:rPr lang="en-US" sz="1600">
                          <a:solidFill>
                            <a:schemeClr val="tx1"/>
                          </a:solidFill>
                        </a:rPr>
                        <a:t>2</a:t>
                      </a:r>
                      <a:endParaRPr lang="en-US" sz="1600" b="0">
                        <a:solidFill>
                          <a:schemeClr val="tx1"/>
                        </a:solidFill>
                        <a:latin typeface="Calibri" panose="020F0502020204030204" charset="-122"/>
                      </a:endParaRPr>
                    </a:p>
                  </a:txBody>
                  <a:tcPr marL="12700" marR="12700" marT="12700" anchor="ctr"/>
                </a:tc>
                <a:tc>
                  <a:txBody>
                    <a:bodyPr/>
                    <a:lstStyle/>
                    <a:p>
                      <a:pPr algn="l" fontAlgn="ctr"/>
                      <a:r>
                        <a:rPr lang="en-IN" sz="1600" dirty="0" err="1"/>
                        <a:t>awd_winner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Viraj Nayar</a:t>
                      </a:r>
                      <a:endParaRPr lang="en-IN" sz="1600" b="0" i="0" u="none" strike="noStrike" dirty="0">
                        <a:solidFill>
                          <a:schemeClr val="tx1"/>
                        </a:solidFill>
                        <a:effectLst/>
                        <a:latin typeface="Calibri" panose="020F0502020204030204" charset="0"/>
                      </a:endParaRPr>
                    </a:p>
                  </a:txBody>
                  <a:tcPr marL="9525" marR="9525" marT="9525" marB="0" anchor="ctr"/>
                </a:tc>
              </a:tr>
              <a:tr h="577897">
                <a:tc>
                  <a:txBody>
                    <a:bodyPr/>
                    <a:lstStyle/>
                    <a:p>
                      <a:pPr indent="0" algn="l">
                        <a:buNone/>
                      </a:pPr>
                      <a:r>
                        <a:rPr lang="en-IN" altLang="en-US" sz="1600" b="0">
                          <a:solidFill>
                            <a:schemeClr val="tx1"/>
                          </a:solidFill>
                          <a:latin typeface="Calibri" panose="020F0502020204030204" charset="-122"/>
                        </a:rPr>
                        <a:t>3</a:t>
                      </a:r>
                      <a:endParaRPr lang="en-IN" altLang="en-US" sz="1600" b="0">
                        <a:solidFill>
                          <a:schemeClr val="tx1"/>
                        </a:solidFill>
                        <a:latin typeface="Calibri" panose="020F0502020204030204" charset="-122"/>
                      </a:endParaRPr>
                    </a:p>
                  </a:txBody>
                  <a:tcPr marL="12700" marR="12700" marT="12700" anchor="ctr"/>
                </a:tc>
                <a:tc>
                  <a:txBody>
                    <a:bodyPr/>
                    <a:lstStyle/>
                    <a:p>
                      <a:pPr algn="l" fontAlgn="ctr"/>
                      <a:r>
                        <a:rPr lang="en-IN" sz="1600" dirty="0" err="1"/>
                        <a:t>awd_name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err="1">
                          <a:solidFill>
                            <a:schemeClr val="tx1"/>
                          </a:solidFill>
                          <a:effectLst/>
                          <a:latin typeface="Calibri" panose="020F0502020204030204" charset="0"/>
                        </a:rPr>
                        <a:t>nixi fellowships</a:t>
                      </a:r>
                      <a:endParaRPr lang="en-IN" sz="1600" b="0" i="0" u="none" strike="noStrike" dirty="0">
                        <a:solidFill>
                          <a:schemeClr val="tx1"/>
                        </a:solidFill>
                        <a:effectLst/>
                        <a:latin typeface="Calibri" panose="020F0502020204030204" charset="0"/>
                      </a:endParaRPr>
                    </a:p>
                  </a:txBody>
                  <a:tcPr marL="9525" marR="9525" marT="9525" marB="0" anchor="ctr"/>
                </a:tc>
              </a:tr>
              <a:tr h="577897">
                <a:tc>
                  <a:txBody>
                    <a:bodyPr/>
                    <a:lstStyle/>
                    <a:p>
                      <a:pPr indent="0" algn="l">
                        <a:buNone/>
                      </a:pPr>
                      <a:r>
                        <a:rPr lang="en-IN" altLang="en-US" sz="1600" b="0">
                          <a:solidFill>
                            <a:schemeClr val="tx1"/>
                          </a:solidFill>
                          <a:latin typeface="Calibri" panose="020F0502020204030204" charset="-122"/>
                        </a:rPr>
                        <a:t>4</a:t>
                      </a:r>
                      <a:endParaRPr lang="en-IN" altLang="en-US" sz="1600" b="0">
                        <a:solidFill>
                          <a:schemeClr val="tx1"/>
                        </a:solidFill>
                        <a:latin typeface="Calibri" panose="020F0502020204030204" charset="-122"/>
                      </a:endParaRPr>
                    </a:p>
                  </a:txBody>
                  <a:tcPr marL="12700" marR="12700" marT="12700" anchor="ctr"/>
                </a:tc>
                <a:tc>
                  <a:txBody>
                    <a:bodyPr/>
                    <a:lstStyle/>
                    <a:p>
                      <a:pPr algn="l" fontAlgn="ctr"/>
                      <a:r>
                        <a:rPr lang="en-IN" sz="1600" dirty="0" err="1"/>
                        <a:t>awd_place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For the most...</a:t>
                      </a:r>
                      <a:endParaRPr lang="en-IN" sz="1600" b="0" i="0" u="none" strike="noStrike" dirty="0">
                        <a:solidFill>
                          <a:schemeClr val="tx1"/>
                        </a:solidFill>
                        <a:effectLst/>
                        <a:latin typeface="Calibri" panose="020F0502020204030204" charset="0"/>
                      </a:endParaRPr>
                    </a:p>
                  </a:txBody>
                  <a:tcPr marL="9525" marR="9525" marT="9525" marB="0" anchor="ctr"/>
                </a:tc>
              </a:tr>
              <a:tr h="577897">
                <a:tc>
                  <a:txBody>
                    <a:bodyPr/>
                    <a:lstStyle/>
                    <a:p>
                      <a:pPr indent="0" algn="l">
                        <a:buNone/>
                      </a:pPr>
                      <a:r>
                        <a:rPr lang="en-IN" altLang="en-US" sz="1600" b="0">
                          <a:solidFill>
                            <a:schemeClr val="tx1"/>
                          </a:solidFill>
                          <a:latin typeface="Calibri" panose="020F0502020204030204" charset="-122"/>
                        </a:rPr>
                        <a:t>5</a:t>
                      </a:r>
                      <a:endParaRPr lang="en-IN" altLang="en-US" sz="1600" b="0">
                        <a:solidFill>
                          <a:schemeClr val="tx1"/>
                        </a:solidFill>
                        <a:latin typeface="Calibri" panose="020F0502020204030204" charset="-122"/>
                      </a:endParaRPr>
                    </a:p>
                  </a:txBody>
                  <a:tcPr marL="12700" marR="12700" marT="12700" anchor="ctr"/>
                </a:tc>
                <a:tc>
                  <a:txBody>
                    <a:bodyPr/>
                    <a:lstStyle/>
                    <a:p>
                      <a:pPr algn="l" fontAlgn="ctr"/>
                      <a:r>
                        <a:rPr lang="en-IN" sz="1600" dirty="0" err="1"/>
                        <a:t>awd_time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DATE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2014-02-12</a:t>
                      </a:r>
                      <a:endParaRPr lang="en-IN" sz="1600" b="0" i="0" u="none" strike="noStrike" dirty="0">
                        <a:solidFill>
                          <a:schemeClr val="tx1"/>
                        </a:solidFill>
                        <a:effectLst/>
                        <a:latin typeface="Calibri" panose="020F0502020204030204" charset="0"/>
                      </a:endParaRPr>
                    </a:p>
                  </a:txBody>
                  <a:tcPr marL="9525" marR="9525" marT="9525" marB="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Event Table</a:t>
            </a:r>
            <a:endParaRPr lang="en-IN" i="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6" name="Content Placeholder 2"/>
          <p:cNvGraphicFramePr/>
          <p:nvPr/>
        </p:nvGraphicFramePr>
        <p:xfrm>
          <a:off x="285720" y="1142984"/>
          <a:ext cx="8572561" cy="3863462"/>
        </p:xfrm>
        <a:graphic>
          <a:graphicData uri="http://schemas.openxmlformats.org/drawingml/2006/table">
            <a:tbl>
              <a:tblPr firstRow="1" bandRow="1">
                <a:tableStyleId>{5C22544A-7EE6-4342-B048-85BDC9FD1C3A}</a:tableStyleId>
              </a:tblPr>
              <a:tblGrid>
                <a:gridCol w="791521"/>
                <a:gridCol w="1855470"/>
                <a:gridCol w="1089660"/>
                <a:gridCol w="664210"/>
                <a:gridCol w="1852352"/>
                <a:gridCol w="2319348"/>
              </a:tblGrid>
              <a:tr h="447006">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590970">
                <a:tc>
                  <a:txBody>
                    <a:bodyPr/>
                    <a:lstStyle/>
                    <a:p>
                      <a:pPr indent="0" algn="ctr">
                        <a:buNone/>
                      </a:pPr>
                      <a:r>
                        <a:rPr lang="en-US" sz="1600" b="0" dirty="0">
                          <a:solidFill>
                            <a:srgbClr val="000000"/>
                          </a:solidFill>
                          <a:latin typeface="Calibri" panose="020F0502020204030204" charset="-122"/>
                        </a:rPr>
                        <a:t>1</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event_id</a:t>
                      </a:r>
                      <a:r>
                        <a:rPr lang="en-IN" sz="1600" dirty="0"/>
                        <a:t> </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US" sz="1600" b="0">
                          <a:solidFill>
                            <a:srgbClr val="000000"/>
                          </a:solidFill>
                          <a:latin typeface="Calibri" panose="020F0502020204030204" charset="-122"/>
                        </a:rPr>
                        <a:t>INT</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r>
                        <a:rPr lang="en-IN" altLang="en-US" sz="1600" dirty="0"/>
                        <a:t>3</a:t>
                      </a:r>
                      <a:endParaRPr lang="en-IN" altLang="en-US" sz="1600" dirty="0"/>
                    </a:p>
                  </a:txBody>
                  <a:tcPr marL="12700" marR="12700" marT="12700" anchor="ctr"/>
                </a:tc>
                <a:tc>
                  <a:txBody>
                    <a:bodyPr/>
                    <a:lstStyle/>
                    <a:p>
                      <a:pPr indent="0" algn="ctr">
                        <a:buNone/>
                      </a:pPr>
                      <a:r>
                        <a:rPr lang="en-US" sz="1600" b="0" dirty="0">
                          <a:solidFill>
                            <a:srgbClr val="000000"/>
                          </a:solidFill>
                          <a:latin typeface="Calibri" panose="020F0502020204030204" charset="-122"/>
                        </a:rPr>
                        <a:t>Primary key</a:t>
                      </a:r>
                      <a:endParaRPr lang="en-US" sz="1600" b="0" dirty="0">
                        <a:solidFill>
                          <a:srgbClr val="000000"/>
                        </a:solidFill>
                        <a:latin typeface="Calibri" panose="020F0502020204030204" charset="-122"/>
                      </a:endParaRPr>
                    </a:p>
                  </a:txBody>
                  <a:tcPr marL="12700" marR="12700" marT="12700" anchor="ctr"/>
                </a:tc>
                <a:tc>
                  <a:txBody>
                    <a:bodyPr/>
                    <a:lstStyle/>
                    <a:p>
                      <a:pPr indent="0" algn="ctr">
                        <a:buNone/>
                      </a:pPr>
                      <a:r>
                        <a:rPr lang="en-US" sz="1600" b="0" dirty="0">
                          <a:solidFill>
                            <a:srgbClr val="000000"/>
                          </a:solidFill>
                          <a:latin typeface="Calibri" panose="020F0502020204030204" charset="-122"/>
                        </a:rPr>
                        <a:t>1</a:t>
                      </a:r>
                      <a:endParaRPr 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US" sz="1600" b="0">
                          <a:solidFill>
                            <a:srgbClr val="000000"/>
                          </a:solidFill>
                          <a:latin typeface="Calibri" panose="020F0502020204030204" charset="-122"/>
                        </a:rPr>
                        <a:t>2</a:t>
                      </a:r>
                      <a:endParaRPr lang="en-US" sz="1600" b="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event_title</a:t>
                      </a:r>
                      <a:r>
                        <a:rPr lang="en-IN" sz="1600" dirty="0"/>
                        <a:t> </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US" sz="1600" b="0">
                          <a:solidFill>
                            <a:srgbClr val="000000"/>
                          </a:solidFill>
                          <a:latin typeface="Calibri" panose="020F0502020204030204" charset="-122"/>
                        </a:rPr>
                        <a:t>VARCHAR</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r>
                        <a:rPr lang="en-US" sz="1600" b="0">
                          <a:solidFill>
                            <a:srgbClr val="000000"/>
                          </a:solidFill>
                          <a:latin typeface="Calibri" panose="020F0502020204030204" charset="-122"/>
                        </a:rPr>
                        <a:t>100</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a:p>
                  </a:txBody>
                  <a:tcPr marL="12700" marR="12700" marT="12700" anchor="ctr"/>
                </a:tc>
                <a:tc>
                  <a:txBody>
                    <a:bodyPr/>
                    <a:lstStyle/>
                    <a:p>
                      <a:pPr indent="0" algn="ctr">
                        <a:buNone/>
                      </a:pPr>
                      <a:r>
                        <a:rPr lang="en-US" sz="1600" b="0" dirty="0" err="1">
                          <a:solidFill>
                            <a:srgbClr val="000000"/>
                          </a:solidFill>
                          <a:latin typeface="Calibri" panose="020F0502020204030204" charset="-122"/>
                        </a:rPr>
                        <a:t>Bhuvan</a:t>
                      </a:r>
                      <a:r>
                        <a:rPr lang="en-US" sz="1600" b="0" dirty="0">
                          <a:solidFill>
                            <a:srgbClr val="000000"/>
                          </a:solidFill>
                          <a:latin typeface="Calibri" panose="020F0502020204030204" charset="-122"/>
                        </a:rPr>
                        <a:t> Portal</a:t>
                      </a:r>
                      <a:endParaRPr 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US" sz="1600" b="0">
                          <a:solidFill>
                            <a:srgbClr val="000000"/>
                          </a:solidFill>
                          <a:latin typeface="Calibri" panose="020F0502020204030204" charset="-122"/>
                        </a:rPr>
                        <a:t>3</a:t>
                      </a:r>
                      <a:endParaRPr lang="en-US" sz="1600" b="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event_description</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IN" altLang="en-US" sz="1600" b="0">
                          <a:solidFill>
                            <a:srgbClr val="000000"/>
                          </a:solidFill>
                          <a:latin typeface="Calibri" panose="020F0502020204030204" charset="-122"/>
                        </a:rPr>
                        <a:t>TEXT</a:t>
                      </a:r>
                      <a:endParaRPr lang="en-IN" alt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a:p>
                  </a:txBody>
                  <a:tcPr marL="12700" marR="12700" marT="12700" anchor="ctr"/>
                </a:tc>
                <a:tc>
                  <a:txBody>
                    <a:bodyPr/>
                    <a:lstStyle/>
                    <a:p>
                      <a:pPr indent="0" algn="ctr">
                        <a:buNone/>
                      </a:pPr>
                      <a:r>
                        <a:rPr lang="en-US" sz="1600" b="0" dirty="0">
                          <a:solidFill>
                            <a:srgbClr val="000000"/>
                          </a:solidFill>
                          <a:latin typeface="Calibri" panose="020F0502020204030204" charset="-122"/>
                        </a:rPr>
                        <a:t>Lecture of </a:t>
                      </a:r>
                      <a:r>
                        <a:rPr lang="en-US" sz="1600" b="0" dirty="0" err="1">
                          <a:solidFill>
                            <a:srgbClr val="000000"/>
                          </a:solidFill>
                          <a:latin typeface="Calibri" panose="020F0502020204030204" charset="-122"/>
                        </a:rPr>
                        <a:t>Bhuvan</a:t>
                      </a:r>
                      <a:r>
                        <a:rPr lang="en-US" sz="1600" b="0" dirty="0">
                          <a:solidFill>
                            <a:srgbClr val="000000"/>
                          </a:solidFill>
                          <a:latin typeface="Calibri" panose="020F0502020204030204" charset="-122"/>
                        </a:rPr>
                        <a:t> portal</a:t>
                      </a:r>
                      <a:endParaRPr 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IN" altLang="en-US" sz="1600" b="0">
                          <a:solidFill>
                            <a:srgbClr val="000000"/>
                          </a:solidFill>
                          <a:latin typeface="Calibri" panose="020F0502020204030204" charset="-122"/>
                        </a:rPr>
                        <a:t>4</a:t>
                      </a:r>
                      <a:endParaRPr lang="en-IN" altLang="en-US" sz="1600" b="0">
                        <a:solidFill>
                          <a:srgbClr val="000000"/>
                        </a:solidFill>
                        <a:latin typeface="Calibri" panose="020F0502020204030204" charset="-122"/>
                      </a:endParaRPr>
                    </a:p>
                  </a:txBody>
                  <a:tcPr marL="12700" marR="12700" marT="12700" anchor="ctr"/>
                </a:tc>
                <a:tc>
                  <a:txBody>
                    <a:bodyPr/>
                    <a:lstStyle/>
                    <a:p>
                      <a:pPr indent="0" algn="l">
                        <a:buNone/>
                      </a:pPr>
                      <a:r>
                        <a:rPr lang="en-IN" altLang="en-US" sz="1600" b="0" dirty="0">
                          <a:solidFill>
                            <a:srgbClr val="000000"/>
                          </a:solidFill>
                          <a:latin typeface="Calibri" panose="020F0502020204030204" charset="-122"/>
                        </a:rPr>
                        <a:t>event_venue</a:t>
                      </a:r>
                      <a:endParaRPr lang="en-IN" alt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IN" altLang="en-US" sz="1600" b="0">
                          <a:solidFill>
                            <a:srgbClr val="000000"/>
                          </a:solidFill>
                          <a:latin typeface="Calibri" panose="020F0502020204030204" charset="-122"/>
                        </a:rPr>
                        <a:t>VARCHAR</a:t>
                      </a:r>
                      <a:endParaRPr lang="en-IN" altLang="en-US" sz="1600" b="0">
                        <a:solidFill>
                          <a:srgbClr val="000000"/>
                        </a:solidFill>
                        <a:latin typeface="Calibri" panose="020F0502020204030204" charset="-122"/>
                      </a:endParaRPr>
                    </a:p>
                  </a:txBody>
                  <a:tcPr marL="12700" marR="12700" marT="12700" anchor="ctr"/>
                </a:tc>
                <a:tc>
                  <a:txBody>
                    <a:bodyPr/>
                    <a:lstStyle/>
                    <a:p>
                      <a:pPr indent="0" algn="ctr">
                        <a:buNone/>
                      </a:pPr>
                      <a:r>
                        <a:rPr lang="en-IN" altLang="en-US" sz="1600" b="0">
                          <a:solidFill>
                            <a:srgbClr val="000000"/>
                          </a:solidFill>
                          <a:latin typeface="Calibri" panose="020F0502020204030204" charset="-122"/>
                        </a:rPr>
                        <a:t>100</a:t>
                      </a:r>
                      <a:endParaRPr lang="en-IN" alt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a:p>
                  </a:txBody>
                  <a:tcPr marL="12700" marR="12700" marT="12700" anchor="ctr"/>
                </a:tc>
                <a:tc>
                  <a:txBody>
                    <a:bodyPr/>
                    <a:lstStyle/>
                    <a:p>
                      <a:pPr indent="0" algn="ctr">
                        <a:buNone/>
                      </a:pPr>
                      <a:r>
                        <a:rPr lang="en-IN" altLang="en-US" sz="1600" b="0" dirty="0">
                          <a:solidFill>
                            <a:srgbClr val="000000"/>
                          </a:solidFill>
                          <a:latin typeface="Calibri" panose="020F0502020204030204" charset="-122"/>
                        </a:rPr>
                        <a:t>Senate hall, gujarat uni...</a:t>
                      </a:r>
                      <a:endParaRPr lang="en-IN" alt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IN" altLang="en-US" sz="1600" b="0">
                          <a:solidFill>
                            <a:srgbClr val="000000"/>
                          </a:solidFill>
                          <a:latin typeface="Calibri" panose="020F0502020204030204" charset="-122"/>
                        </a:rPr>
                        <a:t>5</a:t>
                      </a:r>
                      <a:endParaRPr lang="en-IN" altLang="en-US" sz="1600" b="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event_start</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US" sz="1600" b="0">
                          <a:solidFill>
                            <a:srgbClr val="000000"/>
                          </a:solidFill>
                          <a:latin typeface="Calibri" panose="020F0502020204030204" charset="-122"/>
                        </a:rPr>
                        <a:t>DATETIME</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dirty="0"/>
                    </a:p>
                  </a:txBody>
                  <a:tcPr marL="12700" marR="12700" marT="12700" anchor="ctr"/>
                </a:tc>
                <a:tc>
                  <a:txBody>
                    <a:bodyPr/>
                    <a:lstStyle/>
                    <a:p>
                      <a:pPr indent="0" algn="ctr">
                        <a:buNone/>
                      </a:pPr>
                      <a:endParaRPr lang="en-US" sz="1600" dirty="0"/>
                    </a:p>
                  </a:txBody>
                  <a:tcPr marL="12700" marR="12700" marT="12700" anchor="ctr"/>
                </a:tc>
                <a:tc>
                  <a:txBody>
                    <a:bodyPr/>
                    <a:lstStyle/>
                    <a:p>
                      <a:pPr indent="0" algn="ctr">
                        <a:buNone/>
                      </a:pPr>
                      <a:r>
                        <a:rPr lang="en-US" sz="1600" b="0" dirty="0">
                          <a:solidFill>
                            <a:srgbClr val="000000"/>
                          </a:solidFill>
                          <a:latin typeface="Calibri" panose="020F0502020204030204" charset="-122"/>
                        </a:rPr>
                        <a:t>08-01-2023</a:t>
                      </a:r>
                      <a:endParaRPr lang="en-US" sz="1600" b="0" dirty="0">
                        <a:solidFill>
                          <a:srgbClr val="000000"/>
                        </a:solidFill>
                        <a:latin typeface="Calibri" panose="020F0502020204030204" charset="-122"/>
                      </a:endParaRPr>
                    </a:p>
                    <a:p>
                      <a:pPr indent="0" algn="ctr">
                        <a:buNone/>
                      </a:pPr>
                      <a:r>
                        <a:rPr lang="en-US" sz="1600" b="0" dirty="0">
                          <a:solidFill>
                            <a:srgbClr val="000000"/>
                          </a:solidFill>
                          <a:latin typeface="Calibri" panose="020F0502020204030204" charset="-122"/>
                        </a:rPr>
                        <a:t>02:30:00</a:t>
                      </a:r>
                      <a:endParaRPr 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IN" altLang="en-US" sz="1600" b="0">
                          <a:solidFill>
                            <a:srgbClr val="000000"/>
                          </a:solidFill>
                          <a:latin typeface="Calibri" panose="020F0502020204030204" charset="-122"/>
                        </a:rPr>
                        <a:t>6</a:t>
                      </a:r>
                      <a:endParaRPr lang="en-IN" altLang="en-US" sz="1600" b="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event_end</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US" sz="1600" b="0">
                          <a:solidFill>
                            <a:srgbClr val="000000"/>
                          </a:solidFill>
                          <a:latin typeface="Calibri" panose="020F0502020204030204" charset="-122"/>
                        </a:rPr>
                        <a:t>DATETIME</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endParaRPr lang="en-US" sz="1600"/>
                    </a:p>
                  </a:txBody>
                  <a:tcPr marL="12700" marR="12700" marT="12700" anchor="ctr"/>
                </a:tc>
                <a:tc>
                  <a:txBody>
                    <a:bodyPr/>
                    <a:lstStyle/>
                    <a:p>
                      <a:pPr indent="0" algn="ctr">
                        <a:buNone/>
                      </a:pPr>
                      <a:endParaRPr lang="en-US" sz="1600" dirty="0"/>
                    </a:p>
                  </a:txBody>
                  <a:tcPr marL="12700" marR="12700" marT="12700" anchor="ctr"/>
                </a:tc>
                <a:tc>
                  <a:txBody>
                    <a:bodyPr/>
                    <a:lstStyle/>
                    <a:p>
                      <a:pPr indent="0" algn="ctr">
                        <a:buNone/>
                      </a:pPr>
                      <a:r>
                        <a:rPr lang="en-US" sz="1600" b="0" dirty="0">
                          <a:solidFill>
                            <a:srgbClr val="000000"/>
                          </a:solidFill>
                          <a:latin typeface="Calibri" panose="020F0502020204030204" charset="-122"/>
                        </a:rPr>
                        <a:t>08-01-2023</a:t>
                      </a:r>
                      <a:endParaRPr lang="en-US" sz="1600" b="0" dirty="0">
                        <a:solidFill>
                          <a:srgbClr val="000000"/>
                        </a:solidFill>
                        <a:latin typeface="Calibri" panose="020F0502020204030204" charset="-122"/>
                      </a:endParaRPr>
                    </a:p>
                    <a:p>
                      <a:pPr indent="0" algn="ctr">
                        <a:buNone/>
                      </a:pPr>
                      <a:r>
                        <a:rPr lang="en-US" sz="1600" b="0" dirty="0">
                          <a:solidFill>
                            <a:srgbClr val="000000"/>
                          </a:solidFill>
                          <a:latin typeface="Calibri" panose="020F0502020204030204" charset="-122"/>
                        </a:rPr>
                        <a:t>02:30:00</a:t>
                      </a:r>
                      <a:endParaRPr lang="en-US" sz="1600" b="0" dirty="0">
                        <a:solidFill>
                          <a:srgbClr val="000000"/>
                        </a:solidFill>
                        <a:latin typeface="Calibri" panose="020F0502020204030204" charset="-122"/>
                      </a:endParaRPr>
                    </a:p>
                  </a:txBody>
                  <a:tcPr marL="12700" marR="12700" marT="12700" anchor="ctr"/>
                </a:tc>
              </a:tr>
              <a:tr h="408548">
                <a:tc>
                  <a:txBody>
                    <a:bodyPr/>
                    <a:lstStyle/>
                    <a:p>
                      <a:pPr indent="0" algn="ctr">
                        <a:buNone/>
                      </a:pPr>
                      <a:r>
                        <a:rPr lang="en-IN" altLang="en-US" sz="1600" b="0">
                          <a:solidFill>
                            <a:srgbClr val="000000"/>
                          </a:solidFill>
                          <a:latin typeface="Calibri" panose="020F0502020204030204" charset="-122"/>
                        </a:rPr>
                        <a:t>8</a:t>
                      </a:r>
                      <a:endParaRPr lang="en-IN" altLang="en-US" sz="1600" b="0">
                        <a:solidFill>
                          <a:srgbClr val="000000"/>
                        </a:solidFill>
                        <a:latin typeface="Calibri" panose="020F0502020204030204" charset="-122"/>
                      </a:endParaRPr>
                    </a:p>
                  </a:txBody>
                  <a:tcPr marL="12700" marR="12700" marT="12700" anchor="ctr"/>
                </a:tc>
                <a:tc>
                  <a:txBody>
                    <a:bodyPr/>
                    <a:lstStyle/>
                    <a:p>
                      <a:pPr indent="0" algn="l">
                        <a:buNone/>
                      </a:pPr>
                      <a:r>
                        <a:rPr lang="en-IN" sz="1600" dirty="0" err="1"/>
                        <a:t>event_category_id</a:t>
                      </a:r>
                      <a:endParaRPr lang="en-US" sz="1600" b="0" dirty="0">
                        <a:solidFill>
                          <a:srgbClr val="000000"/>
                        </a:solidFill>
                        <a:latin typeface="Calibri" panose="020F0502020204030204" charset="-122"/>
                      </a:endParaRPr>
                    </a:p>
                  </a:txBody>
                  <a:tcPr marL="12700" marR="12700" marT="12700" anchor="ctr"/>
                </a:tc>
                <a:tc>
                  <a:txBody>
                    <a:bodyPr/>
                    <a:lstStyle/>
                    <a:p>
                      <a:pPr indent="0" algn="l">
                        <a:buNone/>
                      </a:pPr>
                      <a:r>
                        <a:rPr lang="en-US" sz="1600" b="0">
                          <a:solidFill>
                            <a:srgbClr val="000000"/>
                          </a:solidFill>
                          <a:latin typeface="Calibri" panose="020F0502020204030204" charset="-122"/>
                        </a:rPr>
                        <a:t>INT</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r>
                        <a:rPr lang="en-IN" altLang="en-US" sz="1600" dirty="0"/>
                        <a:t>2</a:t>
                      </a:r>
                      <a:endParaRPr lang="en-IN" altLang="en-US" sz="1600" dirty="0"/>
                    </a:p>
                  </a:txBody>
                  <a:tcPr marL="12700" marR="12700" marT="12700" anchor="ctr"/>
                </a:tc>
                <a:tc>
                  <a:txBody>
                    <a:bodyPr/>
                    <a:lstStyle/>
                    <a:p>
                      <a:pPr indent="0" algn="ctr">
                        <a:buNone/>
                      </a:pPr>
                      <a:r>
                        <a:rPr lang="en-US" sz="1600" b="0">
                          <a:solidFill>
                            <a:srgbClr val="000000"/>
                          </a:solidFill>
                          <a:latin typeface="Calibri" panose="020F0502020204030204" charset="-122"/>
                        </a:rPr>
                        <a:t>Foregin key, Not Null</a:t>
                      </a:r>
                      <a:endParaRPr lang="en-US" sz="1600" b="0">
                        <a:solidFill>
                          <a:srgbClr val="000000"/>
                        </a:solidFill>
                        <a:latin typeface="Calibri" panose="020F0502020204030204" charset="-122"/>
                      </a:endParaRPr>
                    </a:p>
                  </a:txBody>
                  <a:tcPr marL="12700" marR="12700" marT="12700" anchor="ctr"/>
                </a:tc>
                <a:tc>
                  <a:txBody>
                    <a:bodyPr/>
                    <a:lstStyle/>
                    <a:p>
                      <a:pPr indent="0" algn="ctr">
                        <a:buNone/>
                      </a:pPr>
                      <a:r>
                        <a:rPr lang="en-US" sz="1600" b="0" dirty="0">
                          <a:solidFill>
                            <a:srgbClr val="000000"/>
                          </a:solidFill>
                          <a:latin typeface="Calibri" panose="020F0502020204030204" charset="-122"/>
                        </a:rPr>
                        <a:t>11</a:t>
                      </a:r>
                      <a:endParaRPr lang="en-US" sz="1600" b="0" dirty="0">
                        <a:solidFill>
                          <a:srgbClr val="000000"/>
                        </a:solidFill>
                        <a:latin typeface="Calibri" panose="020F0502020204030204" charset="-122"/>
                      </a:endParaRPr>
                    </a:p>
                  </a:txBody>
                  <a:tcPr marL="12700" marR="12700" marT="1270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5140" y="2852738"/>
            <a:ext cx="8229600" cy="1143000"/>
          </a:xfrm>
        </p:spPr>
        <p:txBody>
          <a:bodyPr/>
          <a:lstStyle/>
          <a:p>
            <a:r>
              <a:rPr lang="en-IN" altLang="en-US" i="1"/>
              <a:t>Photos </a:t>
            </a:r>
            <a:r>
              <a:rPr lang="en-IN" altLang="en-US"/>
              <a:t>Table</a:t>
            </a:r>
            <a:endParaRPr lang="en-IN" altLang="en-US"/>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9" name="Content Placeholder 2"/>
          <p:cNvGraphicFramePr>
            <a:graphicFrameLocks noGrp="1"/>
          </p:cNvGraphicFramePr>
          <p:nvPr>
            <p:ph sz="half" idx="1"/>
          </p:nvPr>
        </p:nvGraphicFramePr>
        <p:xfrm>
          <a:off x="683260" y="1052830"/>
          <a:ext cx="8164195" cy="1603375"/>
        </p:xfrm>
        <a:graphic>
          <a:graphicData uri="http://schemas.openxmlformats.org/drawingml/2006/table">
            <a:tbl>
              <a:tblPr firstRow="1" bandRow="1">
                <a:tableStyleId>{5C22544A-7EE6-4342-B048-85BDC9FD1C3A}</a:tableStyleId>
              </a:tblPr>
              <a:tblGrid>
                <a:gridCol w="631825"/>
                <a:gridCol w="1920875"/>
                <a:gridCol w="1061720"/>
                <a:gridCol w="976630"/>
                <a:gridCol w="1670685"/>
                <a:gridCol w="1902460"/>
              </a:tblGrid>
              <a:tr h="62484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578485">
                <a:tc>
                  <a:txBody>
                    <a:bodyPr/>
                    <a:lstStyle/>
                    <a:p>
                      <a:pPr algn="ctr" fontAlgn="ctr"/>
                      <a:r>
                        <a:rPr lang="en-US" sz="1600" b="0" i="0" u="none" strike="noStrike" dirty="0">
                          <a:solidFill>
                            <a:srgbClr val="000000"/>
                          </a:solidFill>
                          <a:latin typeface="Calibri" panose="020F0502020204030204"/>
                        </a:rPr>
                        <a:t>1</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event_category_id</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a:solidFill>
                            <a:srgbClr val="000000"/>
                          </a:solidFill>
                          <a:latin typeface="Calibri" panose="020F0502020204030204"/>
                        </a:rPr>
                        <a:t>INT</a:t>
                      </a:r>
                      <a:endParaRPr 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Primary Key</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US" sz="1600" b="0" i="0" u="none" strike="noStrike">
                          <a:solidFill>
                            <a:srgbClr val="000000"/>
                          </a:solidFill>
                          <a:latin typeface="Calibri" panose="020F0502020204030204"/>
                        </a:rPr>
                        <a:t>1</a:t>
                      </a:r>
                      <a:endParaRPr lang="en-US" sz="1600" b="0" i="0" u="none" strike="noStrike">
                        <a:solidFill>
                          <a:srgbClr val="000000"/>
                        </a:solidFill>
                        <a:latin typeface="Calibri" panose="020F0502020204030204"/>
                      </a:endParaRPr>
                    </a:p>
                  </a:txBody>
                  <a:tcPr marL="7620" marR="7620" marT="7620" marB="0" anchor="ctr"/>
                </a:tc>
              </a:tr>
              <a:tr h="400050">
                <a:tc>
                  <a:txBody>
                    <a:bodyPr/>
                    <a:lstStyle/>
                    <a:p>
                      <a:pPr algn="ctr" fontAlgn="ctr"/>
                      <a:r>
                        <a:rPr lang="en-US" sz="1600" b="0" i="0" u="none" strike="noStrike" dirty="0">
                          <a:solidFill>
                            <a:srgbClr val="000000"/>
                          </a:solidFill>
                          <a:latin typeface="Calibri" panose="020F0502020204030204"/>
                        </a:rPr>
                        <a:t>2</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event_category_type</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dirty="0">
                          <a:solidFill>
                            <a:srgbClr val="000000"/>
                          </a:solidFill>
                          <a:latin typeface="Calibri" panose="020F0502020204030204"/>
                        </a:rPr>
                        <a:t>VARCHAR</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3</a:t>
                      </a:r>
                      <a:r>
                        <a:rPr lang="en-US" sz="1600" b="0" i="0" u="none" strike="noStrike" dirty="0">
                          <a:solidFill>
                            <a:srgbClr val="000000"/>
                          </a:solidFill>
                          <a:latin typeface="Calibri" panose="020F0502020204030204"/>
                        </a:rPr>
                        <a:t>0</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Technical </a:t>
                      </a:r>
                      <a:endParaRPr lang="en-IN" altLang="en-US" sz="1600" b="0" i="0" u="none" strike="noStrike" dirty="0">
                        <a:solidFill>
                          <a:srgbClr val="000000"/>
                        </a:solidFill>
                        <a:latin typeface="Calibri" panose="020F0502020204030204"/>
                      </a:endParaRPr>
                    </a:p>
                  </a:txBody>
                  <a:tcPr marL="7620" marR="7620" marT="7620" marB="0" anchor="ctr"/>
                </a:tc>
              </a:tr>
            </a:tbl>
          </a:graphicData>
        </a:graphic>
      </p:graphicFrame>
      <p:sp>
        <p:nvSpPr>
          <p:cNvPr id="11" name="Title 1"/>
          <p:cNvSpPr>
            <a:spLocks noGrp="1"/>
          </p:cNvSpPr>
          <p:nvPr/>
        </p:nvSpPr>
        <p:spPr>
          <a:xfrm>
            <a:off x="827405" y="-2825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i="1" dirty="0"/>
              <a:t>Event </a:t>
            </a:r>
            <a:r>
              <a:rPr lang="en-IN" altLang="en-US" i="1" dirty="0"/>
              <a:t>Category </a:t>
            </a:r>
            <a:r>
              <a:rPr lang="en-US" dirty="0"/>
              <a:t>Table</a:t>
            </a:r>
            <a:endParaRPr lang="en-IN" dirty="0"/>
          </a:p>
        </p:txBody>
      </p:sp>
      <p:graphicFrame>
        <p:nvGraphicFramePr>
          <p:cNvPr id="6" name="Content Placeholder 2"/>
          <p:cNvGraphicFramePr>
            <a:graphicFrameLocks noGrp="1"/>
          </p:cNvGraphicFramePr>
          <p:nvPr>
            <p:ph sz="half" idx="2"/>
          </p:nvPr>
        </p:nvGraphicFramePr>
        <p:xfrm>
          <a:off x="565150" y="3861435"/>
          <a:ext cx="8121650" cy="2552700"/>
        </p:xfrm>
        <a:graphic>
          <a:graphicData uri="http://schemas.openxmlformats.org/drawingml/2006/table">
            <a:tbl>
              <a:tblPr firstRow="1" bandRow="1">
                <a:tableStyleId>{5C22544A-7EE6-4342-B048-85BDC9FD1C3A}</a:tableStyleId>
              </a:tblPr>
              <a:tblGrid>
                <a:gridCol w="665480"/>
                <a:gridCol w="1901190"/>
                <a:gridCol w="1050925"/>
                <a:gridCol w="967105"/>
                <a:gridCol w="1880235"/>
                <a:gridCol w="1656715"/>
              </a:tblGrid>
              <a:tr h="88265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694690">
                <a:tc>
                  <a:txBody>
                    <a:bodyPr/>
                    <a:lstStyle/>
                    <a:p>
                      <a:pPr algn="ctr" fontAlgn="ctr"/>
                      <a:r>
                        <a:rPr lang="en-US" sz="1600" b="0" i="0" u="none" strike="noStrike" dirty="0">
                          <a:solidFill>
                            <a:srgbClr val="000000"/>
                          </a:solidFill>
                          <a:latin typeface="Calibri" panose="020F0502020204030204"/>
                        </a:rPr>
                        <a:t>1</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photo_id</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a:solidFill>
                            <a:srgbClr val="000000"/>
                          </a:solidFill>
                          <a:latin typeface="Calibri" panose="020F0502020204030204"/>
                        </a:rPr>
                        <a:t>INT</a:t>
                      </a:r>
                      <a:endParaRPr 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Primary Key</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r>
              <a:tr h="480060">
                <a:tc>
                  <a:txBody>
                    <a:bodyPr/>
                    <a:lstStyle/>
                    <a:p>
                      <a:pPr algn="ctr" fontAlgn="ctr"/>
                      <a:r>
                        <a:rPr lang="en-US" sz="1600" b="0" i="0" u="none" strike="noStrike" dirty="0">
                          <a:solidFill>
                            <a:srgbClr val="000000"/>
                          </a:solidFill>
                          <a:latin typeface="Calibri" panose="020F0502020204030204"/>
                        </a:rPr>
                        <a:t>2</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photo_document</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dirty="0">
                          <a:solidFill>
                            <a:srgbClr val="000000"/>
                          </a:solidFill>
                          <a:latin typeface="Calibri" panose="020F0502020204030204"/>
                        </a:rPr>
                        <a:t>VARCHAR</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5</a:t>
                      </a:r>
                      <a:r>
                        <a:rPr lang="en-US" sz="1600" b="0" i="0" u="none" strike="noStrike" dirty="0">
                          <a:solidFill>
                            <a:srgbClr val="000000"/>
                          </a:solidFill>
                          <a:latin typeface="Calibri" panose="020F0502020204030204"/>
                        </a:rPr>
                        <a:t>0</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./document/event/event-1-2.webp </a:t>
                      </a:r>
                      <a:endParaRPr lang="en-IN" altLang="en-US" sz="1600" b="0" i="0" u="none" strike="noStrike" dirty="0">
                        <a:solidFill>
                          <a:srgbClr val="000000"/>
                        </a:solidFill>
                        <a:latin typeface="Calibri" panose="020F0502020204030204"/>
                      </a:endParaRPr>
                    </a:p>
                  </a:txBody>
                  <a:tcPr marL="7620" marR="7620" marT="7620" marB="0" anchor="ctr"/>
                </a:tc>
              </a:tr>
              <a:tr h="480060">
                <a:tc>
                  <a:txBody>
                    <a:bodyPr/>
                    <a:lstStyle/>
                    <a:p>
                      <a:pPr algn="ctr" fontAlgn="ctr">
                        <a:buNone/>
                      </a:pPr>
                      <a:r>
                        <a:rPr lang="en-IN" altLang="en-US" sz="1600" b="0" i="0" u="none" strike="noStrike" dirty="0">
                          <a:solidFill>
                            <a:srgbClr val="000000"/>
                          </a:solidFill>
                          <a:latin typeface="Calibri" panose="020F0502020204030204"/>
                        </a:rPr>
                        <a:t>3</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event_id</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INT </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11</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Foreign Key, Not Null</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12</a:t>
                      </a:r>
                      <a:endParaRPr lang="en-IN" altLang="en-US" sz="1600" b="0" i="0" u="none" strike="noStrike" dirty="0">
                        <a:solidFill>
                          <a:srgbClr val="000000"/>
                        </a:solidFill>
                        <a:latin typeface="Calibri" panose="020F0502020204030204"/>
                      </a:endParaRPr>
                    </a:p>
                  </a:txBody>
                  <a:tcPr marL="7620" marR="7620" marT="7620" marB="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7" name="Title 1"/>
          <p:cNvSpPr txBox="1"/>
          <p:nvPr/>
        </p:nvSpPr>
        <p:spPr>
          <a:xfrm>
            <a:off x="4953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i="1" dirty="0"/>
              <a:t>Course </a:t>
            </a:r>
            <a:r>
              <a:rPr lang="en-US" dirty="0"/>
              <a:t>Table</a:t>
            </a:r>
            <a:endParaRPr lang="en-IN" dirty="0"/>
          </a:p>
        </p:txBody>
      </p:sp>
      <p:graphicFrame>
        <p:nvGraphicFramePr>
          <p:cNvPr id="9" name="Content Placeholder 2"/>
          <p:cNvGraphicFramePr/>
          <p:nvPr/>
        </p:nvGraphicFramePr>
        <p:xfrm>
          <a:off x="495300" y="1340485"/>
          <a:ext cx="8194675" cy="5057775"/>
        </p:xfrm>
        <a:graphic>
          <a:graphicData uri="http://schemas.openxmlformats.org/drawingml/2006/table">
            <a:tbl>
              <a:tblPr firstRow="1" bandRow="1">
                <a:tableStyleId>{5C22544A-7EE6-4342-B048-85BDC9FD1C3A}</a:tableStyleId>
              </a:tblPr>
              <a:tblGrid>
                <a:gridCol w="782320"/>
                <a:gridCol w="1663065"/>
                <a:gridCol w="1082675"/>
                <a:gridCol w="940435"/>
                <a:gridCol w="1223010"/>
                <a:gridCol w="2503170"/>
              </a:tblGrid>
              <a:tr h="54610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441960">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course_id</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u="none" strike="noStrike" dirty="0">
                          <a:solidFill>
                            <a:schemeClr val="tx1"/>
                          </a:solidFill>
                          <a:effectLst/>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Primary key</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r>
              <a:tr h="467995">
                <a:tc>
                  <a:txBody>
                    <a:bodyPr/>
                    <a:lstStyle/>
                    <a:p>
                      <a:pPr algn="ctr" fontAlgn="ctr"/>
                      <a:r>
                        <a:rPr lang="en-IN" sz="1600" u="none" strike="noStrike">
                          <a:solidFill>
                            <a:schemeClr val="tx1"/>
                          </a:solidFill>
                          <a:effectLst/>
                        </a:rPr>
                        <a:t>2</a:t>
                      </a:r>
                      <a:endParaRPr lang="en-IN" sz="1600" b="0" i="0" u="none" strike="noStrike">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course_name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u="none" strike="noStrike" dirty="0">
                          <a:solidFill>
                            <a:schemeClr val="tx1"/>
                          </a:solidFill>
                          <a:effectLst/>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a:solidFill>
                            <a:schemeClr val="tx1"/>
                          </a:solidFill>
                          <a:effectLst/>
                        </a:rPr>
                        <a:t>integrated msc(cs)</a:t>
                      </a:r>
                      <a:endParaRPr lang="en-IN" sz="1600" b="0" i="0" u="none" strike="noStrike">
                        <a:solidFill>
                          <a:schemeClr val="tx1"/>
                        </a:solidFill>
                        <a:effectLst/>
                        <a:latin typeface="Calibri" panose="020F0502020204030204" charset="0"/>
                      </a:endParaRPr>
                    </a:p>
                  </a:txBody>
                  <a:tcPr marL="9525" marR="9525" marT="9525" marB="0" anchor="ctr"/>
                </a:tc>
              </a:tr>
              <a:tr h="485140">
                <a:tc>
                  <a:txBody>
                    <a:bodyPr/>
                    <a:lstStyle/>
                    <a:p>
                      <a:pPr algn="ctr" fontAlgn="ctr"/>
                      <a:r>
                        <a:rPr lang="en-IN" sz="1600" b="0" i="0" u="none" strike="noStrike" dirty="0">
                          <a:solidFill>
                            <a:schemeClr val="tx1"/>
                          </a:solidFill>
                          <a:effectLst/>
                          <a:latin typeface="Calibri" panose="020F0502020204030204" charset="0"/>
                        </a:rPr>
                        <a:t>3</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dirty="0" err="1"/>
                        <a:t>course_duration</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TINYINT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US" sz="1600" b="0" i="0" u="none" strike="noStrike" dirty="0">
                          <a:solidFill>
                            <a:schemeClr val="tx1"/>
                          </a:solidFill>
                          <a:effectLst/>
                          <a:latin typeface="Calibri" panose="020F0502020204030204" charset="0"/>
                        </a:rPr>
                        <a:t>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5</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r>
                        <a:rPr lang="en-IN" sz="1600" b="0" i="0" u="none" strike="noStrike" dirty="0">
                          <a:solidFill>
                            <a:schemeClr val="tx1"/>
                          </a:solidFill>
                          <a:effectLst/>
                          <a:latin typeface="Calibri" panose="020F0502020204030204" charset="0"/>
                        </a:rPr>
                        <a:t>4</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dirty="0" err="1"/>
                        <a:t>course_details</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TEXT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5 year integrated msc...</a:t>
                      </a:r>
                      <a:endParaRPr lang="en-IN" sz="1600" b="0" i="0" u="none" strike="noStrike" dirty="0">
                        <a:solidFill>
                          <a:schemeClr val="tx1"/>
                        </a:solidFill>
                        <a:effectLst/>
                        <a:latin typeface="Calibri" panose="020F0502020204030204" charset="0"/>
                      </a:endParaRPr>
                    </a:p>
                  </a:txBody>
                  <a:tcPr marL="9525" marR="9525" marT="9525" marB="0" anchor="ctr"/>
                </a:tc>
              </a:tr>
              <a:tr h="436245">
                <a:tc>
                  <a:txBody>
                    <a:bodyPr/>
                    <a:lstStyle/>
                    <a:p>
                      <a:pPr algn="ctr" fontAlgn="ctr">
                        <a:buNone/>
                      </a:pPr>
                      <a:r>
                        <a:rPr lang="en-IN" sz="1600" b="0" i="0" u="none" strike="noStrike" dirty="0">
                          <a:solidFill>
                            <a:schemeClr val="tx1"/>
                          </a:solidFill>
                          <a:effectLst/>
                          <a:latin typeface="Calibri" panose="020F0502020204030204" charset="0"/>
                        </a:rPr>
                        <a:t>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course_document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TEXT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./document/course/mca.pdf</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buNone/>
                      </a:pPr>
                      <a:r>
                        <a:rPr lang="en-IN" sz="1600" b="0" i="0" u="none" strike="noStrike" dirty="0">
                          <a:solidFill>
                            <a:schemeClr val="tx1"/>
                          </a:solidFill>
                          <a:effectLst/>
                          <a:latin typeface="Calibri" panose="020F0502020204030204" charset="0"/>
                        </a:rPr>
                        <a:t>6</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course_image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TEXT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./document/course/photos/mca.webp</a:t>
                      </a:r>
                      <a:endParaRPr lang="en-IN" sz="1600" b="0" i="0" u="none" strike="noStrike" dirty="0">
                        <a:solidFill>
                          <a:schemeClr val="tx1"/>
                        </a:solidFill>
                        <a:effectLst/>
                        <a:latin typeface="Calibri" panose="020F0502020204030204" charset="0"/>
                      </a:endParaRPr>
                    </a:p>
                  </a:txBody>
                  <a:tcPr marL="9525" marR="9525" marT="9525" marB="0" anchor="ctr"/>
                </a:tc>
              </a:tr>
              <a:tr h="436245">
                <a:tc>
                  <a:txBody>
                    <a:bodyPr/>
                    <a:lstStyle/>
                    <a:p>
                      <a:pPr algn="ctr" fontAlgn="ctr">
                        <a:buNone/>
                      </a:pPr>
                      <a:r>
                        <a:rPr lang="en-IN" sz="1600" b="0" i="0" u="none" strike="noStrike" dirty="0">
                          <a:solidFill>
                            <a:schemeClr val="tx1"/>
                          </a:solidFill>
                          <a:effectLst/>
                          <a:latin typeface="Calibri" panose="020F0502020204030204" charset="0"/>
                        </a:rPr>
                        <a:t>7</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seat_number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120</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buNone/>
                      </a:pPr>
                      <a:r>
                        <a:rPr lang="en-IN" sz="1600" b="0" i="0" u="none" strike="noStrike" dirty="0">
                          <a:solidFill>
                            <a:schemeClr val="tx1"/>
                          </a:solidFill>
                          <a:effectLst/>
                          <a:latin typeface="Calibri" panose="020F0502020204030204" charset="0"/>
                        </a:rPr>
                        <a:t>8</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boys_fees</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12,000</a:t>
                      </a:r>
                      <a:endParaRPr lang="en-IN" sz="1600" b="0" i="0" u="none" strike="noStrike" dirty="0">
                        <a:solidFill>
                          <a:schemeClr val="tx1"/>
                        </a:solidFill>
                        <a:effectLst/>
                        <a:latin typeface="Calibri" panose="020F0502020204030204" charset="0"/>
                      </a:endParaRPr>
                    </a:p>
                  </a:txBody>
                  <a:tcPr marL="9525" marR="9525" marT="9525" marB="0" anchor="ctr"/>
                </a:tc>
              </a:tr>
              <a:tr h="436245">
                <a:tc>
                  <a:txBody>
                    <a:bodyPr/>
                    <a:lstStyle/>
                    <a:p>
                      <a:pPr algn="ctr" fontAlgn="ctr">
                        <a:buNone/>
                      </a:pPr>
                      <a:r>
                        <a:rPr lang="en-IN" sz="1600" b="0" i="0" u="none" strike="noStrike" dirty="0">
                          <a:solidFill>
                            <a:schemeClr val="tx1"/>
                          </a:solidFill>
                          <a:effectLst/>
                          <a:latin typeface="Calibri" panose="020F0502020204030204" charset="0"/>
                        </a:rPr>
                        <a:t>9</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girls_fees</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12,000</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buNone/>
                      </a:pPr>
                      <a:r>
                        <a:rPr lang="en-IN" sz="1600" b="0" i="0" u="none" strike="noStrike" dirty="0">
                          <a:solidFill>
                            <a:schemeClr val="tx1"/>
                          </a:solidFill>
                          <a:effectLst/>
                          <a:latin typeface="Calibri" panose="020F0502020204030204" charset="0"/>
                        </a:rPr>
                        <a:t>10</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brouchers</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100</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./pgdcsa.php</a:t>
                      </a:r>
                      <a:endParaRPr lang="en-IN" sz="1600" b="0" i="0" u="none" strike="noStrike" dirty="0">
                        <a:solidFill>
                          <a:schemeClr val="tx1"/>
                        </a:solidFill>
                        <a:effectLst/>
                        <a:latin typeface="Calibri" panose="020F0502020204030204" charset="0"/>
                      </a:endParaRPr>
                    </a:p>
                  </a:txBody>
                  <a:tcPr marL="9525" marR="9525" marT="9525" marB="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7" name="Title 1"/>
          <p:cNvSpPr txBox="1"/>
          <p:nvPr/>
        </p:nvSpPr>
        <p:spPr>
          <a:xfrm>
            <a:off x="495300" y="2603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altLang="en-US" i="1" dirty="0"/>
              <a:t>Admission_enquiry</a:t>
            </a:r>
            <a:r>
              <a:rPr lang="en-IN" altLang="en-US" dirty="0"/>
              <a:t> </a:t>
            </a:r>
            <a:r>
              <a:rPr lang="en-US" dirty="0"/>
              <a:t>Table</a:t>
            </a:r>
            <a:endParaRPr lang="en-IN" dirty="0"/>
          </a:p>
        </p:txBody>
      </p:sp>
      <p:graphicFrame>
        <p:nvGraphicFramePr>
          <p:cNvPr id="9" name="Content Placeholder 2"/>
          <p:cNvGraphicFramePr/>
          <p:nvPr/>
        </p:nvGraphicFramePr>
        <p:xfrm>
          <a:off x="495300" y="1340485"/>
          <a:ext cx="8194675" cy="3716655"/>
        </p:xfrm>
        <a:graphic>
          <a:graphicData uri="http://schemas.openxmlformats.org/drawingml/2006/table">
            <a:tbl>
              <a:tblPr firstRow="1" bandRow="1">
                <a:tableStyleId>{5C22544A-7EE6-4342-B048-85BDC9FD1C3A}</a:tableStyleId>
              </a:tblPr>
              <a:tblGrid>
                <a:gridCol w="782320"/>
                <a:gridCol w="2143125"/>
                <a:gridCol w="1095375"/>
                <a:gridCol w="741045"/>
                <a:gridCol w="1143000"/>
                <a:gridCol w="2289810"/>
              </a:tblGrid>
              <a:tr h="54610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441960">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admission_enquiry_id</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u="none" strike="noStrike" dirty="0">
                          <a:solidFill>
                            <a:schemeClr val="tx1"/>
                          </a:solidFill>
                          <a:effectLst/>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Primary key</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r>
              <a:tr h="467995">
                <a:tc>
                  <a:txBody>
                    <a:bodyPr/>
                    <a:lstStyle/>
                    <a:p>
                      <a:pPr algn="ctr" fontAlgn="ctr"/>
                      <a:r>
                        <a:rPr lang="en-IN" sz="1600" u="none" strike="noStrike">
                          <a:solidFill>
                            <a:schemeClr val="tx1"/>
                          </a:solidFill>
                          <a:effectLst/>
                        </a:rPr>
                        <a:t>2</a:t>
                      </a:r>
                      <a:endParaRPr lang="en-IN" sz="1600" b="0" i="0" u="none" strike="noStrike">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course_id</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11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Foreign Key, Not Null</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a:solidFill>
                            <a:schemeClr val="tx1"/>
                          </a:solidFill>
                          <a:effectLst/>
                          <a:latin typeface="Calibri" panose="020F0502020204030204" charset="0"/>
                        </a:rPr>
                        <a:t>2</a:t>
                      </a:r>
                      <a:endParaRPr lang="en-IN" sz="1600" b="0" i="0" u="none" strike="noStrike">
                        <a:solidFill>
                          <a:schemeClr val="tx1"/>
                        </a:solidFill>
                        <a:effectLst/>
                        <a:latin typeface="Calibri" panose="020F0502020204030204" charset="0"/>
                      </a:endParaRPr>
                    </a:p>
                  </a:txBody>
                  <a:tcPr marL="9525" marR="9525" marT="9525" marB="0" anchor="ctr"/>
                </a:tc>
              </a:tr>
              <a:tr h="485140">
                <a:tc>
                  <a:txBody>
                    <a:bodyPr/>
                    <a:lstStyle/>
                    <a:p>
                      <a:pPr algn="ctr" fontAlgn="ctr"/>
                      <a:r>
                        <a:rPr lang="en-IN" sz="1600" b="0" i="0" u="none" strike="noStrike" dirty="0">
                          <a:solidFill>
                            <a:schemeClr val="tx1"/>
                          </a:solidFill>
                          <a:effectLst/>
                          <a:latin typeface="Calibri" panose="020F0502020204030204" charset="0"/>
                        </a:rPr>
                        <a:t>3</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name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altLang="en-US" sz="1600" b="0" i="0" u="none" strike="noStrike" dirty="0">
                          <a:solidFill>
                            <a:schemeClr val="tx1"/>
                          </a:solidFill>
                          <a:effectLst/>
                          <a:latin typeface="Calibri" panose="020F0502020204030204" charset="0"/>
                        </a:rPr>
                        <a:t>100</a:t>
                      </a:r>
                      <a:endParaRPr lang="en-IN" altLang="en-US"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Alex</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r>
                        <a:rPr lang="en-IN" sz="1600" b="0" i="0" u="none" strike="noStrike" dirty="0">
                          <a:solidFill>
                            <a:schemeClr val="tx1"/>
                          </a:solidFill>
                          <a:effectLst/>
                          <a:latin typeface="Calibri" panose="020F0502020204030204" charset="0"/>
                        </a:rPr>
                        <a:t>4</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email</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alex05@gmail.com</a:t>
                      </a:r>
                      <a:endParaRPr lang="en-IN" sz="1600" b="0" i="0" u="none" strike="noStrike" dirty="0">
                        <a:solidFill>
                          <a:schemeClr val="tx1"/>
                        </a:solidFill>
                        <a:effectLst/>
                        <a:latin typeface="Calibri" panose="020F0502020204030204" charset="0"/>
                      </a:endParaRPr>
                    </a:p>
                  </a:txBody>
                  <a:tcPr marL="9525" marR="9525" marT="9525" marB="0" anchor="ctr"/>
                </a:tc>
              </a:tr>
              <a:tr h="436245">
                <a:tc>
                  <a:txBody>
                    <a:bodyPr/>
                    <a:lstStyle/>
                    <a:p>
                      <a:pPr algn="ctr" fontAlgn="ctr">
                        <a:buNone/>
                      </a:pPr>
                      <a:r>
                        <a:rPr lang="en-IN" sz="1600" b="0" i="0" u="none" strike="noStrike" dirty="0">
                          <a:solidFill>
                            <a:schemeClr val="tx1"/>
                          </a:solidFill>
                          <a:effectLst/>
                          <a:latin typeface="Calibri" panose="020F0502020204030204" charset="0"/>
                        </a:rPr>
                        <a:t>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phone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9343212331</a:t>
                      </a:r>
                      <a:endParaRPr lang="en-IN" sz="1600" b="0" i="0" u="none" strike="noStrike" dirty="0">
                        <a:solidFill>
                          <a:schemeClr val="tx1"/>
                        </a:solidFill>
                        <a:effectLst/>
                        <a:latin typeface="Calibri" panose="020F0502020204030204" charset="0"/>
                      </a:endParaRPr>
                    </a:p>
                  </a:txBody>
                  <a:tcPr marL="9525" marR="9525" marT="9525" marB="0" anchor="ctr"/>
                </a:tc>
              </a:tr>
              <a:tr h="436880">
                <a:tc>
                  <a:txBody>
                    <a:bodyPr/>
                    <a:lstStyle/>
                    <a:p>
                      <a:pPr algn="ctr" fontAlgn="ctr">
                        <a:buNone/>
                      </a:pPr>
                      <a:r>
                        <a:rPr lang="en-IN" sz="1600" b="0" i="0" u="none" strike="noStrike" dirty="0">
                          <a:solidFill>
                            <a:schemeClr val="tx1"/>
                          </a:solidFill>
                          <a:effectLst/>
                          <a:latin typeface="Calibri" panose="020F0502020204030204" charset="0"/>
                        </a:rPr>
                        <a:t>6</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subject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What the data to be...</a:t>
                      </a:r>
                      <a:endParaRPr lang="en-IN" sz="1600" b="0" i="0" u="none" strike="noStrike" dirty="0">
                        <a:solidFill>
                          <a:schemeClr val="tx1"/>
                        </a:solidFill>
                        <a:effectLst/>
                        <a:latin typeface="Calibri" panose="020F0502020204030204" charset="0"/>
                      </a:endParaRPr>
                    </a:p>
                  </a:txBody>
                  <a:tcPr marL="9525" marR="9525" marT="9525" marB="0" anchor="ctr"/>
                </a:tc>
              </a:tr>
              <a:tr h="436245">
                <a:tc>
                  <a:txBody>
                    <a:bodyPr/>
                    <a:lstStyle/>
                    <a:p>
                      <a:pPr algn="ctr" fontAlgn="ctr">
                        <a:buNone/>
                      </a:pPr>
                      <a:r>
                        <a:rPr lang="en-IN" sz="1600" b="0" i="0" u="none" strike="noStrike" dirty="0">
                          <a:solidFill>
                            <a:schemeClr val="tx1"/>
                          </a:solidFill>
                          <a:effectLst/>
                          <a:latin typeface="Calibri" panose="020F0502020204030204" charset="0"/>
                        </a:rPr>
                        <a:t>7</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message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TEXT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Hello, I am...</a:t>
                      </a:r>
                      <a:endParaRPr lang="en-IN" sz="1600" b="0" i="0" u="none" strike="noStrike" dirty="0">
                        <a:solidFill>
                          <a:schemeClr val="tx1"/>
                        </a:solidFill>
                        <a:effectLst/>
                        <a:latin typeface="Calibri" panose="020F0502020204030204" charset="0"/>
                      </a:endParaRPr>
                    </a:p>
                  </a:txBody>
                  <a:tcPr marL="9525" marR="9525" marT="9525" marB="0"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7360" y="2204403"/>
            <a:ext cx="8229600" cy="1143000"/>
          </a:xfrm>
        </p:spPr>
        <p:txBody>
          <a:bodyPr/>
          <a:lstStyle/>
          <a:p>
            <a:r>
              <a:rPr lang="en-IN" altLang="en-US" i="1"/>
              <a:t>Documents</a:t>
            </a:r>
            <a:r>
              <a:rPr lang="en-IN" altLang="en-US"/>
              <a:t> Table</a:t>
            </a:r>
            <a:endParaRPr lang="en-IN" altLang="en-US"/>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9" name="Content Placeholder 2"/>
          <p:cNvGraphicFramePr>
            <a:graphicFrameLocks noGrp="1"/>
          </p:cNvGraphicFramePr>
          <p:nvPr>
            <p:ph sz="half" idx="1"/>
          </p:nvPr>
        </p:nvGraphicFramePr>
        <p:xfrm>
          <a:off x="683260" y="764540"/>
          <a:ext cx="8164195" cy="1603375"/>
        </p:xfrm>
        <a:graphic>
          <a:graphicData uri="http://schemas.openxmlformats.org/drawingml/2006/table">
            <a:tbl>
              <a:tblPr firstRow="1" bandRow="1">
                <a:tableStyleId>{5C22544A-7EE6-4342-B048-85BDC9FD1C3A}</a:tableStyleId>
              </a:tblPr>
              <a:tblGrid>
                <a:gridCol w="631825"/>
                <a:gridCol w="2400935"/>
                <a:gridCol w="1141095"/>
                <a:gridCol w="844550"/>
                <a:gridCol w="1243330"/>
                <a:gridCol w="1902460"/>
              </a:tblGrid>
              <a:tr h="62484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578485">
                <a:tc>
                  <a:txBody>
                    <a:bodyPr/>
                    <a:lstStyle/>
                    <a:p>
                      <a:pPr algn="ctr" fontAlgn="ctr"/>
                      <a:r>
                        <a:rPr lang="en-US" sz="1600" b="0" i="0" u="none" strike="noStrike" dirty="0">
                          <a:solidFill>
                            <a:srgbClr val="000000"/>
                          </a:solidFill>
                          <a:latin typeface="Calibri" panose="020F0502020204030204"/>
                        </a:rPr>
                        <a:t>1</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document_category_id</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a:solidFill>
                            <a:srgbClr val="000000"/>
                          </a:solidFill>
                          <a:latin typeface="Calibri" panose="020F0502020204030204"/>
                        </a:rPr>
                        <a:t>INT</a:t>
                      </a:r>
                      <a:endParaRPr 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Primary Key</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US" sz="1600" b="0" i="0" u="none" strike="noStrike">
                          <a:solidFill>
                            <a:srgbClr val="000000"/>
                          </a:solidFill>
                          <a:latin typeface="Calibri" panose="020F0502020204030204"/>
                        </a:rPr>
                        <a:t>1</a:t>
                      </a:r>
                      <a:endParaRPr lang="en-US" sz="1600" b="0" i="0" u="none" strike="noStrike">
                        <a:solidFill>
                          <a:srgbClr val="000000"/>
                        </a:solidFill>
                        <a:latin typeface="Calibri" panose="020F0502020204030204"/>
                      </a:endParaRPr>
                    </a:p>
                  </a:txBody>
                  <a:tcPr marL="7620" marR="7620" marT="7620" marB="0" anchor="ctr"/>
                </a:tc>
              </a:tr>
              <a:tr h="400050">
                <a:tc>
                  <a:txBody>
                    <a:bodyPr/>
                    <a:lstStyle/>
                    <a:p>
                      <a:pPr algn="ctr" fontAlgn="ctr"/>
                      <a:r>
                        <a:rPr lang="en-US" sz="1600" b="0" i="0" u="none" strike="noStrike" dirty="0">
                          <a:solidFill>
                            <a:srgbClr val="000000"/>
                          </a:solidFill>
                          <a:latin typeface="Calibri" panose="020F0502020204030204"/>
                        </a:rPr>
                        <a:t>2</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document_category_type</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dirty="0">
                          <a:solidFill>
                            <a:srgbClr val="000000"/>
                          </a:solidFill>
                          <a:latin typeface="Calibri" panose="020F0502020204030204"/>
                        </a:rPr>
                        <a:t>VARCHAR</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3</a:t>
                      </a:r>
                      <a:r>
                        <a:rPr lang="en-US" sz="1600" b="0" i="0" u="none" strike="noStrike" dirty="0">
                          <a:solidFill>
                            <a:srgbClr val="000000"/>
                          </a:solidFill>
                          <a:latin typeface="Calibri" panose="020F0502020204030204"/>
                        </a:rPr>
                        <a:t>0</a:t>
                      </a: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Result</a:t>
                      </a:r>
                      <a:endParaRPr lang="en-IN" altLang="en-US" sz="1600" b="0" i="0" u="none" strike="noStrike" dirty="0">
                        <a:solidFill>
                          <a:srgbClr val="000000"/>
                        </a:solidFill>
                        <a:latin typeface="Calibri" panose="020F0502020204030204"/>
                      </a:endParaRPr>
                    </a:p>
                  </a:txBody>
                  <a:tcPr marL="7620" marR="7620" marT="7620" marB="0" anchor="ctr"/>
                </a:tc>
              </a:tr>
            </a:tbl>
          </a:graphicData>
        </a:graphic>
      </p:graphicFrame>
      <p:sp>
        <p:nvSpPr>
          <p:cNvPr id="11" name="Title 1"/>
          <p:cNvSpPr>
            <a:spLocks noGrp="1"/>
          </p:cNvSpPr>
          <p:nvPr/>
        </p:nvSpPr>
        <p:spPr>
          <a:xfrm>
            <a:off x="899795" y="-17176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altLang="en-US" i="1">
                <a:sym typeface="+mn-ea"/>
              </a:rPr>
              <a:t>Document_category</a:t>
            </a:r>
            <a:r>
              <a:rPr lang="en-IN" altLang="en-US">
                <a:sym typeface="+mn-ea"/>
              </a:rPr>
              <a:t> </a:t>
            </a:r>
            <a:r>
              <a:rPr lang="en-US" dirty="0"/>
              <a:t>Table</a:t>
            </a:r>
            <a:endParaRPr lang="en-IN" dirty="0"/>
          </a:p>
        </p:txBody>
      </p:sp>
      <p:graphicFrame>
        <p:nvGraphicFramePr>
          <p:cNvPr id="6" name="Content Placeholder 2"/>
          <p:cNvGraphicFramePr>
            <a:graphicFrameLocks noGrp="1"/>
          </p:cNvGraphicFramePr>
          <p:nvPr>
            <p:ph sz="half" idx="2"/>
          </p:nvPr>
        </p:nvGraphicFramePr>
        <p:xfrm>
          <a:off x="575310" y="3141345"/>
          <a:ext cx="8188325" cy="3313430"/>
        </p:xfrm>
        <a:graphic>
          <a:graphicData uri="http://schemas.openxmlformats.org/drawingml/2006/table">
            <a:tbl>
              <a:tblPr firstRow="1" bandRow="1">
                <a:tableStyleId>{5C22544A-7EE6-4342-B048-85BDC9FD1C3A}</a:tableStyleId>
              </a:tblPr>
              <a:tblGrid>
                <a:gridCol w="665480"/>
                <a:gridCol w="2141220"/>
                <a:gridCol w="810895"/>
                <a:gridCol w="967105"/>
                <a:gridCol w="1880235"/>
                <a:gridCol w="1723390"/>
              </a:tblGrid>
              <a:tr h="80772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636270">
                <a:tc>
                  <a:txBody>
                    <a:bodyPr/>
                    <a:lstStyle/>
                    <a:p>
                      <a:pPr algn="ctr" fontAlgn="ctr"/>
                      <a:r>
                        <a:rPr lang="en-US" sz="1600" b="0" i="0" u="none" strike="noStrike" dirty="0">
                          <a:solidFill>
                            <a:srgbClr val="000000"/>
                          </a:solidFill>
                          <a:latin typeface="Calibri" panose="020F0502020204030204"/>
                        </a:rPr>
                        <a:t>1</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document_id</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US" sz="1600" b="0" i="0" u="none" strike="noStrike">
                          <a:solidFill>
                            <a:srgbClr val="000000"/>
                          </a:solidFill>
                          <a:latin typeface="Calibri" panose="020F0502020204030204"/>
                        </a:rPr>
                        <a:t>INT</a:t>
                      </a:r>
                      <a:endParaRPr 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Primary Key</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a:solidFill>
                            <a:srgbClr val="000000"/>
                          </a:solidFill>
                          <a:latin typeface="Calibri" panose="020F0502020204030204"/>
                        </a:rPr>
                        <a:t>2</a:t>
                      </a:r>
                      <a:endParaRPr lang="en-IN" altLang="en-US" sz="1600" b="0" i="0" u="none" strike="noStrike">
                        <a:solidFill>
                          <a:srgbClr val="000000"/>
                        </a:solidFill>
                        <a:latin typeface="Calibri" panose="020F0502020204030204"/>
                      </a:endParaRPr>
                    </a:p>
                  </a:txBody>
                  <a:tcPr marL="7620" marR="7620" marT="7620" marB="0" anchor="ctr"/>
                </a:tc>
              </a:tr>
              <a:tr h="495300">
                <a:tc>
                  <a:txBody>
                    <a:bodyPr/>
                    <a:lstStyle/>
                    <a:p>
                      <a:pPr algn="ctr" fontAlgn="ctr"/>
                      <a:r>
                        <a:rPr lang="en-US" sz="1600" b="0" i="0" u="none" strike="noStrike" dirty="0">
                          <a:solidFill>
                            <a:srgbClr val="000000"/>
                          </a:solidFill>
                          <a:latin typeface="Calibri" panose="020F0502020204030204"/>
                        </a:rPr>
                        <a:t>2</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sz="1600" dirty="0" err="1"/>
                        <a:t>document_title</a:t>
                      </a:r>
                      <a:endParaRPr lang="en-US" sz="1600" b="0" i="0" u="none" strike="noStrike" dirty="0">
                        <a:solidFill>
                          <a:srgbClr val="000000"/>
                        </a:solidFill>
                        <a:latin typeface="Calibri" panose="020F0502020204030204"/>
                      </a:endParaRPr>
                    </a:p>
                  </a:txBody>
                  <a:tcPr marL="7620" marR="7620" marT="7620" marB="0" anchor="ctr"/>
                </a:tc>
                <a:tc>
                  <a:txBody>
                    <a:bodyPr/>
                    <a:lstStyle/>
                    <a:p>
                      <a:pPr algn="l" fontAlgn="ctr"/>
                      <a:r>
                        <a:rPr lang="en-IN" altLang="en-US" sz="1600" b="0" i="0" u="none" strike="noStrike" dirty="0">
                          <a:solidFill>
                            <a:srgbClr val="000000"/>
                          </a:solidFill>
                          <a:latin typeface="Calibri" panose="020F0502020204030204"/>
                        </a:rPr>
                        <a:t>TEXT</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sz="1600" b="0" i="0" u="none" strike="noStrike" dirty="0">
                          <a:solidFill>
                            <a:srgbClr val="000000"/>
                          </a:solidFill>
                          <a:latin typeface="Calibri" panose="020F0502020204030204"/>
                        </a:rPr>
                        <a:t>255</a:t>
                      </a:r>
                      <a:endParaRPr lang="en-IN" sz="1600" b="0" i="0" u="none" strike="noStrike" dirty="0">
                        <a:solidFill>
                          <a:srgbClr val="000000"/>
                        </a:solidFill>
                        <a:latin typeface="Calibri" panose="020F0502020204030204"/>
                      </a:endParaRPr>
                    </a:p>
                  </a:txBody>
                  <a:tcPr marL="7620" marR="7620" marT="7620" marB="0" anchor="ctr"/>
                </a:tc>
                <a:tc>
                  <a:txBody>
                    <a:bodyPr/>
                    <a:lstStyle/>
                    <a:p>
                      <a:pPr algn="ctr" fontAlgn="ctr"/>
                      <a:endParaRPr lang="en-US" sz="1600" b="0" i="0" u="none" strike="noStrike" dirty="0">
                        <a:solidFill>
                          <a:srgbClr val="000000"/>
                        </a:solidFill>
                        <a:latin typeface="Calibri" panose="020F0502020204030204"/>
                      </a:endParaRPr>
                    </a:p>
                  </a:txBody>
                  <a:tcPr marL="7620" marR="7620" marT="7620" marB="0" anchor="ctr"/>
                </a:tc>
                <a:tc>
                  <a:txBody>
                    <a:bodyPr/>
                    <a:lstStyle/>
                    <a:p>
                      <a:pPr algn="ctr" fontAlgn="ctr"/>
                      <a:r>
                        <a:rPr lang="en-IN" altLang="en-US" sz="1600" b="0" i="0" u="none" strike="noStrike" dirty="0">
                          <a:solidFill>
                            <a:srgbClr val="000000"/>
                          </a:solidFill>
                          <a:latin typeface="Calibri" panose="020F0502020204030204"/>
                        </a:rPr>
                        <a:t>Mca-2, Sessional-1</a:t>
                      </a:r>
                      <a:endParaRPr lang="en-IN" altLang="en-US" sz="1600" b="0" i="0" u="none" strike="noStrike" dirty="0">
                        <a:solidFill>
                          <a:srgbClr val="000000"/>
                        </a:solidFill>
                        <a:latin typeface="Calibri" panose="020F0502020204030204"/>
                      </a:endParaRPr>
                    </a:p>
                  </a:txBody>
                  <a:tcPr marL="7620" marR="7620" marT="7620" marB="0" anchor="ctr"/>
                </a:tc>
              </a:tr>
              <a:tr h="439420">
                <a:tc>
                  <a:txBody>
                    <a:bodyPr/>
                    <a:lstStyle/>
                    <a:p>
                      <a:pPr algn="ctr" fontAlgn="ctr">
                        <a:buNone/>
                      </a:pPr>
                      <a:r>
                        <a:rPr lang="en-IN" altLang="en-US" sz="1600" b="0" i="0" u="none" strike="noStrike" dirty="0">
                          <a:solidFill>
                            <a:srgbClr val="000000"/>
                          </a:solidFill>
                          <a:latin typeface="Calibri" panose="020F0502020204030204"/>
                        </a:rPr>
                        <a:t>3</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doucment_location</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VARCHAR</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50</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dirty="0">
                          <a:solidFill>
                            <a:srgbClr val="000000"/>
                          </a:solidFill>
                          <a:latin typeface="Calibri" panose="020F0502020204030204"/>
                          <a:sym typeface="+mn-ea"/>
                        </a:rPr>
                        <a:t>./document/event/result-1-2.pdf </a:t>
                      </a:r>
                      <a:endParaRPr lang="en-IN" altLang="en-US" sz="1600" b="0" i="0" u="none" strike="noStrike" dirty="0">
                        <a:solidFill>
                          <a:srgbClr val="000000"/>
                        </a:solidFill>
                        <a:latin typeface="Calibri" panose="020F0502020204030204"/>
                      </a:endParaRPr>
                    </a:p>
                  </a:txBody>
                  <a:tcPr marL="7620" marR="7620" marT="7620" marB="0" anchor="ctr"/>
                </a:tc>
              </a:tr>
              <a:tr h="439420">
                <a:tc>
                  <a:txBody>
                    <a:bodyPr/>
                    <a:lstStyle/>
                    <a:p>
                      <a:pPr algn="ctr" fontAlgn="ctr">
                        <a:buNone/>
                      </a:pPr>
                      <a:r>
                        <a:rPr lang="en-IN" altLang="en-US" sz="1600" b="0" i="0" u="none" strike="noStrike" dirty="0">
                          <a:solidFill>
                            <a:srgbClr val="000000"/>
                          </a:solidFill>
                          <a:latin typeface="Calibri" panose="020F0502020204030204"/>
                        </a:rPr>
                        <a:t>4</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course_id</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INT</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11</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dirty="0">
                          <a:solidFill>
                            <a:srgbClr val="000000"/>
                          </a:solidFill>
                          <a:latin typeface="Calibri" panose="020F0502020204030204"/>
                          <a:sym typeface="+mn-ea"/>
                        </a:rPr>
                        <a:t>Foreign Key, Not Null</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5</a:t>
                      </a:r>
                      <a:endParaRPr lang="en-IN" altLang="en-US" sz="1600" b="0" i="0" u="none" strike="noStrike" dirty="0">
                        <a:solidFill>
                          <a:srgbClr val="000000"/>
                        </a:solidFill>
                        <a:latin typeface="Calibri" panose="020F0502020204030204"/>
                      </a:endParaRPr>
                    </a:p>
                  </a:txBody>
                  <a:tcPr marL="7620" marR="7620" marT="7620" marB="0" anchor="ctr"/>
                </a:tc>
              </a:tr>
              <a:tr h="439420">
                <a:tc>
                  <a:txBody>
                    <a:bodyPr/>
                    <a:lstStyle/>
                    <a:p>
                      <a:pPr algn="ctr" fontAlgn="ctr">
                        <a:buNone/>
                      </a:pPr>
                      <a:r>
                        <a:rPr lang="en-IN" altLang="en-US" sz="1600" b="0" i="0" u="none" strike="noStrike" dirty="0">
                          <a:solidFill>
                            <a:srgbClr val="000000"/>
                          </a:solidFill>
                          <a:latin typeface="Calibri" panose="020F0502020204030204"/>
                        </a:rPr>
                        <a:t>5</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doucument_category_id</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l" fontAlgn="ctr">
                        <a:buNone/>
                      </a:pPr>
                      <a:r>
                        <a:rPr lang="en-IN" altLang="en-US" sz="1600" b="0" i="0" u="none" strike="noStrike" dirty="0">
                          <a:solidFill>
                            <a:srgbClr val="000000"/>
                          </a:solidFill>
                          <a:latin typeface="Calibri" panose="020F0502020204030204"/>
                        </a:rPr>
                        <a:t>INT</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2</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dirty="0">
                          <a:solidFill>
                            <a:srgbClr val="000000"/>
                          </a:solidFill>
                          <a:latin typeface="Calibri" panose="020F0502020204030204"/>
                          <a:sym typeface="+mn-ea"/>
                        </a:rPr>
                        <a:t>Foreign Key, Not Null</a:t>
                      </a:r>
                      <a:endParaRPr lang="en-IN" altLang="en-US" sz="1600" b="0" i="0" u="none" strike="noStrike" dirty="0">
                        <a:solidFill>
                          <a:srgbClr val="000000"/>
                        </a:solidFill>
                        <a:latin typeface="Calibri" panose="020F0502020204030204"/>
                      </a:endParaRPr>
                    </a:p>
                  </a:txBody>
                  <a:tcPr marL="7620" marR="7620" marT="7620" marB="0" anchor="ctr"/>
                </a:tc>
                <a:tc>
                  <a:txBody>
                    <a:bodyPr/>
                    <a:lstStyle/>
                    <a:p>
                      <a:pPr algn="ctr" fontAlgn="ctr">
                        <a:buNone/>
                      </a:pPr>
                      <a:r>
                        <a:rPr lang="en-IN" altLang="en-US" sz="1600" b="0" i="0" u="none" strike="noStrike" dirty="0">
                          <a:solidFill>
                            <a:srgbClr val="000000"/>
                          </a:solidFill>
                          <a:latin typeface="Calibri" panose="020F0502020204030204"/>
                        </a:rPr>
                        <a:t>1</a:t>
                      </a:r>
                      <a:endParaRPr lang="en-IN" altLang="en-US" sz="1600" b="0" i="0" u="none" strike="noStrike" dirty="0">
                        <a:solidFill>
                          <a:srgbClr val="000000"/>
                        </a:solidFill>
                        <a:latin typeface="Calibri" panose="020F0502020204030204"/>
                      </a:endParaRPr>
                    </a:p>
                  </a:txBody>
                  <a:tcPr marL="7620" marR="7620" marT="7620" marB="0"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News </a:t>
            </a:r>
            <a:r>
              <a:rPr lang="en-US" dirty="0"/>
              <a:t>Table</a:t>
            </a:r>
            <a:endParaRPr lang="en-IN" dirty="0"/>
          </a:p>
        </p:txBody>
      </p:sp>
      <p:graphicFrame>
        <p:nvGraphicFramePr>
          <p:cNvPr id="8" name="Content Placeholder 7"/>
          <p:cNvGraphicFramePr>
            <a:graphicFrameLocks noGrp="1"/>
          </p:cNvGraphicFramePr>
          <p:nvPr>
            <p:ph sz="half" idx="1"/>
          </p:nvPr>
        </p:nvGraphicFramePr>
        <p:xfrm>
          <a:off x="328930" y="1268730"/>
          <a:ext cx="8478520" cy="2293620"/>
        </p:xfrm>
        <a:graphic>
          <a:graphicData uri="http://schemas.openxmlformats.org/drawingml/2006/table">
            <a:tbl>
              <a:tblPr firstRow="1" bandRow="1">
                <a:tableStyleId>{5C22544A-7EE6-4342-B048-85BDC9FD1C3A}</a:tableStyleId>
              </a:tblPr>
              <a:tblGrid>
                <a:gridCol w="1248410"/>
                <a:gridCol w="1793240"/>
                <a:gridCol w="1056005"/>
                <a:gridCol w="861695"/>
                <a:gridCol w="1847850"/>
                <a:gridCol w="1671320"/>
              </a:tblGrid>
              <a:tr h="374650">
                <a:tc>
                  <a:txBody>
                    <a:bodyPr/>
                    <a:lstStyle/>
                    <a:p>
                      <a:pPr algn="ctr" fontAlgn="b"/>
                      <a:r>
                        <a:rPr lang="en-IN" sz="1600" b="1" i="0" u="none" strike="noStrike" dirty="0">
                          <a:solidFill>
                            <a:srgbClr val="FFFFFF"/>
                          </a:solidFill>
                          <a:effectLst/>
                          <a:latin typeface="Calibri" panose="020F0502020204030204" charset="0"/>
                        </a:rPr>
                        <a:t>SERIAL NO</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FIELD NAME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TYPE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SIZE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CONSTRAINTS</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SAMPLE DATA</a:t>
                      </a:r>
                      <a:endParaRPr lang="en-IN" sz="1600" b="1" i="0" u="none" strike="noStrike" dirty="0">
                        <a:solidFill>
                          <a:srgbClr val="FFFFFF"/>
                        </a:solidFill>
                        <a:effectLst/>
                        <a:latin typeface="Calibri" panose="020F0502020204030204" charset="0"/>
                      </a:endParaRPr>
                    </a:p>
                  </a:txBody>
                  <a:tcPr marL="9525" marR="9525" marT="9525" marB="0" anchor="b"/>
                </a:tc>
              </a:tr>
              <a:tr h="368935">
                <a:tc>
                  <a:txBody>
                    <a:bodyPr/>
                    <a:lstStyle/>
                    <a:p>
                      <a:pPr algn="ctr" fontAlgn="b"/>
                      <a:r>
                        <a:rPr lang="en-IN" sz="1600" b="0" i="0" u="none" strike="noStrike" dirty="0">
                          <a:solidFill>
                            <a:srgbClr val="000000"/>
                          </a:solidFill>
                          <a:effectLst/>
                          <a:latin typeface="Calibri" panose="020F0502020204030204" charset="0"/>
                        </a:rPr>
                        <a:t>1</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dirty="0" err="1">
                          <a:solidFill>
                            <a:srgbClr val="000000"/>
                          </a:solidFill>
                          <a:effectLst/>
                          <a:latin typeface="Calibri" panose="020F0502020204030204" charset="0"/>
                        </a:rPr>
                        <a:t>news_id</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dirty="0">
                          <a:solidFill>
                            <a:srgbClr val="000000"/>
                          </a:solidFill>
                          <a:effectLst/>
                          <a:latin typeface="Calibri" panose="020F0502020204030204" charset="0"/>
                        </a:rPr>
                        <a:t>INT</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5</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Primary Key</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3</a:t>
                      </a:r>
                      <a:endParaRPr lang="en-IN" sz="1600" b="0" i="0" u="none" strike="noStrike" dirty="0">
                        <a:solidFill>
                          <a:srgbClr val="000000"/>
                        </a:solidFill>
                        <a:effectLst/>
                        <a:latin typeface="Calibri" panose="020F0502020204030204" charset="0"/>
                      </a:endParaRPr>
                    </a:p>
                  </a:txBody>
                  <a:tcPr marL="9525" marR="9525" marT="9525" marB="0" anchor="b"/>
                </a:tc>
              </a:tr>
              <a:tr h="374650">
                <a:tc>
                  <a:txBody>
                    <a:bodyPr/>
                    <a:lstStyle/>
                    <a:p>
                      <a:pPr algn="ctr" fontAlgn="b"/>
                      <a:r>
                        <a:rPr lang="en-IN" sz="1600" b="0" i="0" u="none" strike="noStrike">
                          <a:solidFill>
                            <a:srgbClr val="000000"/>
                          </a:solidFill>
                          <a:effectLst/>
                          <a:latin typeface="Calibri" panose="020F0502020204030204" charset="0"/>
                        </a:rPr>
                        <a:t>2</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news_title</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VARCHAR</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a:solidFill>
                            <a:srgbClr val="000000"/>
                          </a:solidFill>
                          <a:effectLst/>
                          <a:latin typeface="Calibri" panose="020F0502020204030204" charset="0"/>
                        </a:rPr>
                        <a:t>50</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xyz </a:t>
                      </a:r>
                      <a:endParaRPr lang="en-IN" sz="1600" b="0" i="0" u="none" strike="noStrike" dirty="0">
                        <a:solidFill>
                          <a:srgbClr val="000000"/>
                        </a:solidFill>
                        <a:effectLst/>
                        <a:latin typeface="Calibri" panose="020F0502020204030204" charset="0"/>
                      </a:endParaRPr>
                    </a:p>
                  </a:txBody>
                  <a:tcPr marL="9525" marR="9525" marT="9525" marB="0" anchor="b"/>
                </a:tc>
              </a:tr>
              <a:tr h="417195">
                <a:tc>
                  <a:txBody>
                    <a:bodyPr/>
                    <a:lstStyle/>
                    <a:p>
                      <a:pPr algn="ctr" fontAlgn="b"/>
                      <a:r>
                        <a:rPr lang="en-IN" sz="1600" b="0" i="0" u="none" strike="noStrike" dirty="0">
                          <a:solidFill>
                            <a:srgbClr val="000000"/>
                          </a:solidFill>
                          <a:effectLst/>
                          <a:latin typeface="Calibri" panose="020F0502020204030204" charset="0"/>
                        </a:rPr>
                        <a:t>3</a:t>
                      </a:r>
                      <a:endParaRPr lang="en-IN" sz="1600" b="0" i="0" u="none" strike="noStrike" dirty="0">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news_description</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TEXT</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a:solidFill>
                            <a:srgbClr val="000000"/>
                          </a:solidFill>
                          <a:effectLst/>
                          <a:latin typeface="Calibri" panose="020F0502020204030204" charset="0"/>
                        </a:rPr>
                        <a:t>255</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abc...</a:t>
                      </a:r>
                      <a:endParaRPr lang="en-IN" sz="1600" b="0" i="0" u="none" strike="noStrike" dirty="0">
                        <a:solidFill>
                          <a:srgbClr val="000000"/>
                        </a:solidFill>
                        <a:effectLst/>
                        <a:latin typeface="Calibri" panose="020F0502020204030204" charset="0"/>
                      </a:endParaRPr>
                    </a:p>
                  </a:txBody>
                  <a:tcPr marL="9525" marR="9525" marT="9525" marB="0" anchor="b"/>
                </a:tc>
              </a:tr>
              <a:tr h="368300">
                <a:tc>
                  <a:txBody>
                    <a:bodyPr/>
                    <a:lstStyle/>
                    <a:p>
                      <a:pPr algn="ctr" fontAlgn="b">
                        <a:buNone/>
                      </a:pPr>
                      <a:r>
                        <a:rPr lang="en-IN" sz="1600" b="0" i="0" u="none" strike="noStrike">
                          <a:solidFill>
                            <a:srgbClr val="000000"/>
                          </a:solidFill>
                          <a:effectLst/>
                          <a:latin typeface="Calibri" panose="020F0502020204030204" charset="0"/>
                        </a:rPr>
                        <a:t>4</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buNone/>
                      </a:pPr>
                      <a:r>
                        <a:rPr lang="en-IN" sz="1600" b="0" i="0" u="none" strike="noStrike">
                          <a:solidFill>
                            <a:srgbClr val="000000"/>
                          </a:solidFill>
                          <a:effectLst/>
                          <a:latin typeface="Calibri" panose="020F0502020204030204" charset="0"/>
                        </a:rPr>
                        <a:t>expire_date</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buNone/>
                      </a:pPr>
                      <a:r>
                        <a:rPr lang="en-IN" sz="1600" b="0" i="0" u="none" strike="noStrike">
                          <a:solidFill>
                            <a:srgbClr val="000000"/>
                          </a:solidFill>
                          <a:effectLst/>
                          <a:latin typeface="Calibri" panose="020F0502020204030204" charset="0"/>
                        </a:rPr>
                        <a:t>DATE</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buNone/>
                      </a:pP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indent="0" algn="ctr">
                        <a:buNone/>
                      </a:pP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buNone/>
                      </a:pPr>
                      <a:r>
                        <a:rPr lang="en-IN" sz="1600" b="0" i="0" u="none" strike="noStrike" dirty="0">
                          <a:solidFill>
                            <a:srgbClr val="000000"/>
                          </a:solidFill>
                          <a:effectLst/>
                          <a:latin typeface="Calibri" panose="020F0502020204030204" charset="0"/>
                        </a:rPr>
                        <a:t>2022-05-23</a:t>
                      </a:r>
                      <a:endParaRPr lang="en-IN" sz="1600" b="0" i="0" u="none" strike="noStrike" dirty="0">
                        <a:solidFill>
                          <a:srgbClr val="000000"/>
                        </a:solidFill>
                        <a:effectLst/>
                        <a:latin typeface="Calibri" panose="020F0502020204030204" charset="0"/>
                      </a:endParaRPr>
                    </a:p>
                  </a:txBody>
                  <a:tcPr marL="9525" marR="9525" marT="9525" marB="0" anchor="b"/>
                </a:tc>
              </a:tr>
              <a:tr h="389890">
                <a:tc>
                  <a:txBody>
                    <a:bodyPr/>
                    <a:lstStyle/>
                    <a:p>
                      <a:pPr algn="ctr" fontAlgn="b"/>
                      <a:r>
                        <a:rPr lang="en-IN" sz="1600" b="0" i="0" u="none" strike="noStrike">
                          <a:solidFill>
                            <a:srgbClr val="000000"/>
                          </a:solidFill>
                          <a:effectLst/>
                          <a:latin typeface="Calibri" panose="020F0502020204030204" charset="0"/>
                        </a:rPr>
                        <a:t>5</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news_cat_id</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l" fontAlgn="b"/>
                      <a:r>
                        <a:rPr lang="en-IN" sz="1600" b="0" i="0" u="none" strike="noStrike">
                          <a:solidFill>
                            <a:srgbClr val="000000"/>
                          </a:solidFill>
                          <a:effectLst/>
                          <a:latin typeface="Calibri" panose="020F0502020204030204" charset="0"/>
                        </a:rPr>
                        <a:t>INT</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a:solidFill>
                            <a:srgbClr val="000000"/>
                          </a:solidFill>
                          <a:effectLst/>
                          <a:latin typeface="Calibri" panose="020F0502020204030204" charset="0"/>
                        </a:rPr>
                        <a:t>2</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indent="0" algn="ctr">
                        <a:buNone/>
                      </a:pPr>
                      <a:r>
                        <a:rPr lang="en-US" sz="1600">
                          <a:solidFill>
                            <a:srgbClr val="000000"/>
                          </a:solidFill>
                          <a:latin typeface="Calibri" panose="020F0502020204030204" charset="-122"/>
                          <a:sym typeface="+mn-ea"/>
                        </a:rPr>
                        <a:t>Foregin key, Not Null</a:t>
                      </a:r>
                      <a:endParaRPr lang="en-IN" sz="1600" b="0" i="0" u="none" strike="noStrike">
                        <a:solidFill>
                          <a:srgbClr val="000000"/>
                        </a:solidFill>
                        <a:effectLst/>
                        <a:latin typeface="Calibri" panose="020F0502020204030204" charset="0"/>
                      </a:endParaRPr>
                    </a:p>
                  </a:txBody>
                  <a:tcPr marL="9525" marR="9525" marT="9525" marB="0" anchor="b"/>
                </a:tc>
                <a:tc>
                  <a:txBody>
                    <a:bodyPr/>
                    <a:lstStyle/>
                    <a:p>
                      <a:pPr algn="ctr" fontAlgn="b"/>
                      <a:r>
                        <a:rPr lang="en-IN" sz="1600" b="0" i="0" u="none" strike="noStrike" dirty="0">
                          <a:solidFill>
                            <a:srgbClr val="000000"/>
                          </a:solidFill>
                          <a:effectLst/>
                          <a:latin typeface="Calibri" panose="020F0502020204030204" charset="0"/>
                        </a:rPr>
                        <a:t>4</a:t>
                      </a:r>
                      <a:endParaRPr lang="en-IN" sz="1600" b="0" i="0" u="none" strike="noStrike" dirty="0">
                        <a:solidFill>
                          <a:srgbClr val="000000"/>
                        </a:solidFill>
                        <a:effectLst/>
                        <a:latin typeface="Calibri" panose="020F0502020204030204" charset="0"/>
                      </a:endParaRPr>
                    </a:p>
                  </a:txBody>
                  <a:tcPr marL="9525" marR="9525" marT="9525" marB="0" anchor="b"/>
                </a:tc>
              </a:tr>
            </a:tbl>
          </a:graphicData>
        </a:graphic>
      </p:graphicFrame>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6" name="Content Placeholder 5"/>
          <p:cNvGraphicFramePr>
            <a:graphicFrameLocks noGrp="1"/>
          </p:cNvGraphicFramePr>
          <p:nvPr>
            <p:ph sz="half" idx="2"/>
          </p:nvPr>
        </p:nvGraphicFramePr>
        <p:xfrm>
          <a:off x="328930" y="4940935"/>
          <a:ext cx="8470900" cy="1290955"/>
        </p:xfrm>
        <a:graphic>
          <a:graphicData uri="http://schemas.openxmlformats.org/drawingml/2006/table">
            <a:tbl>
              <a:tblPr firstRow="1" bandRow="1">
                <a:tableStyleId>{5C22544A-7EE6-4342-B048-85BDC9FD1C3A}</a:tableStyleId>
              </a:tblPr>
              <a:tblGrid>
                <a:gridCol w="1065530"/>
                <a:gridCol w="2211705"/>
                <a:gridCol w="1115060"/>
                <a:gridCol w="998855"/>
                <a:gridCol w="1821180"/>
                <a:gridCol w="1258570"/>
              </a:tblGrid>
              <a:tr h="354965">
                <a:tc>
                  <a:txBody>
                    <a:bodyPr/>
                    <a:lstStyle/>
                    <a:p>
                      <a:pPr algn="ctr" fontAlgn="b"/>
                      <a:r>
                        <a:rPr lang="en-IN" sz="1600" b="1" i="0" u="none" strike="noStrike" dirty="0">
                          <a:solidFill>
                            <a:srgbClr val="FFFFFF"/>
                          </a:solidFill>
                          <a:effectLst/>
                          <a:latin typeface="Calibri" panose="020F0502020204030204" charset="0"/>
                        </a:rPr>
                        <a:t>SERIAL NO</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FIELD NAME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TYPE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SIZE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CONSTRAINTS</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SAMPLE DATA</a:t>
                      </a:r>
                      <a:endParaRPr lang="en-IN" sz="1600" b="1" i="0" u="none" strike="noStrike" dirty="0">
                        <a:solidFill>
                          <a:srgbClr val="FFFFFF"/>
                        </a:solidFill>
                        <a:effectLst/>
                        <a:latin typeface="Calibri" panose="020F0502020204030204" charset="0"/>
                      </a:endParaRPr>
                    </a:p>
                  </a:txBody>
                  <a:tcPr marL="9525" marR="9525" marT="9525" marB="0" anchor="b"/>
                </a:tc>
              </a:tr>
              <a:tr h="365760">
                <a:tc>
                  <a:txBody>
                    <a:bodyPr/>
                    <a:lstStyle/>
                    <a:p>
                      <a:pPr algn="ctr"/>
                      <a:r>
                        <a:rPr lang="en-US" dirty="0"/>
                        <a:t>1</a:t>
                      </a:r>
                      <a:endParaRPr lang="en-IN" dirty="0"/>
                    </a:p>
                  </a:txBody>
                  <a:tcPr/>
                </a:tc>
                <a:tc>
                  <a:txBody>
                    <a:bodyPr/>
                    <a:lstStyle/>
                    <a:p>
                      <a:r>
                        <a:rPr lang="en-IN" dirty="0" err="1"/>
                        <a:t>news_category_id</a:t>
                      </a:r>
                      <a:r>
                        <a:rPr lang="en-IN" dirty="0"/>
                        <a:t> </a:t>
                      </a:r>
                      <a:endParaRPr lang="en-IN" dirty="0"/>
                    </a:p>
                  </a:txBody>
                  <a:tcPr/>
                </a:tc>
                <a:tc>
                  <a:txBody>
                    <a:bodyPr/>
                    <a:lstStyle/>
                    <a:p>
                      <a:r>
                        <a:rPr lang="en-US" dirty="0"/>
                        <a:t>INT</a:t>
                      </a:r>
                      <a:endParaRPr lang="en-IN" dirty="0"/>
                    </a:p>
                  </a:txBody>
                  <a:tcPr/>
                </a:tc>
                <a:tc>
                  <a:txBody>
                    <a:bodyPr/>
                    <a:lstStyle/>
                    <a:p>
                      <a:pPr algn="ctr"/>
                      <a:r>
                        <a:rPr lang="en-IN" dirty="0"/>
                        <a:t>2</a:t>
                      </a:r>
                      <a:endParaRPr lang="en-IN" dirty="0"/>
                    </a:p>
                  </a:txBody>
                  <a:tcPr/>
                </a:tc>
                <a:tc>
                  <a:txBody>
                    <a:bodyPr/>
                    <a:lstStyle/>
                    <a:p>
                      <a:pPr algn="ctr"/>
                      <a:r>
                        <a:rPr lang="en-US" dirty="0"/>
                        <a:t>P</a:t>
                      </a:r>
                      <a:r>
                        <a:rPr lang="en-IN" altLang="en-US" dirty="0"/>
                        <a:t>rimary Key</a:t>
                      </a:r>
                      <a:endParaRPr lang="en-IN" altLang="en-US" dirty="0"/>
                    </a:p>
                  </a:txBody>
                  <a:tcPr/>
                </a:tc>
                <a:tc>
                  <a:txBody>
                    <a:bodyPr/>
                    <a:lstStyle/>
                    <a:p>
                      <a:pPr algn="ctr"/>
                      <a:r>
                        <a:rPr lang="en-IN" dirty="0"/>
                        <a:t>4</a:t>
                      </a:r>
                      <a:endParaRPr lang="en-IN" dirty="0"/>
                    </a:p>
                  </a:txBody>
                  <a:tcPr/>
                </a:tc>
              </a:tr>
              <a:tr h="570230">
                <a:tc>
                  <a:txBody>
                    <a:bodyPr/>
                    <a:lstStyle/>
                    <a:p>
                      <a:pPr algn="ctr"/>
                      <a:r>
                        <a:rPr lang="en-US" dirty="0"/>
                        <a:t>2</a:t>
                      </a:r>
                      <a:endParaRPr lang="en-IN" dirty="0"/>
                    </a:p>
                  </a:txBody>
                  <a:tcPr/>
                </a:tc>
                <a:tc>
                  <a:txBody>
                    <a:bodyPr/>
                    <a:lstStyle/>
                    <a:p>
                      <a:r>
                        <a:rPr lang="en-IN" dirty="0" err="1"/>
                        <a:t>news_category_type</a:t>
                      </a:r>
                      <a:endParaRPr lang="en-IN" dirty="0"/>
                    </a:p>
                  </a:txBody>
                  <a:tcPr/>
                </a:tc>
                <a:tc>
                  <a:txBody>
                    <a:bodyPr/>
                    <a:lstStyle/>
                    <a:p>
                      <a:r>
                        <a:rPr lang="en-US" dirty="0"/>
                        <a:t>VARCHAR</a:t>
                      </a:r>
                      <a:endParaRPr lang="en-IN" dirty="0"/>
                    </a:p>
                  </a:txBody>
                  <a:tcPr/>
                </a:tc>
                <a:tc>
                  <a:txBody>
                    <a:bodyPr/>
                    <a:lstStyle/>
                    <a:p>
                      <a:pPr algn="ctr"/>
                      <a:r>
                        <a:rPr lang="en-US" dirty="0"/>
                        <a:t>50</a:t>
                      </a:r>
                      <a:endParaRPr lang="en-IN" dirty="0"/>
                    </a:p>
                  </a:txBody>
                  <a:tcPr/>
                </a:tc>
                <a:tc>
                  <a:txBody>
                    <a:bodyPr/>
                    <a:lstStyle/>
                    <a:p>
                      <a:pPr algn="ctr"/>
                      <a:endParaRPr lang="en-IN"/>
                    </a:p>
                  </a:txBody>
                  <a:tcPr/>
                </a:tc>
                <a:tc>
                  <a:txBody>
                    <a:bodyPr/>
                    <a:lstStyle/>
                    <a:p>
                      <a:pPr algn="ctr"/>
                      <a:r>
                        <a:rPr lang="en-IN" dirty="0"/>
                        <a:t>Workshops</a:t>
                      </a:r>
                      <a:endParaRPr lang="en-IN" dirty="0"/>
                    </a:p>
                  </a:txBody>
                  <a:tcPr/>
                </a:tc>
              </a:tr>
            </a:tbl>
          </a:graphicData>
        </a:graphic>
      </p:graphicFrame>
      <p:sp>
        <p:nvSpPr>
          <p:cNvPr id="9" name="Title 1"/>
          <p:cNvSpPr>
            <a:spLocks noGrp="1"/>
          </p:cNvSpPr>
          <p:nvPr/>
        </p:nvSpPr>
        <p:spPr>
          <a:xfrm>
            <a:off x="577850" y="393287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i="1" dirty="0"/>
              <a:t>News</a:t>
            </a:r>
            <a:r>
              <a:rPr lang="en-IN" altLang="en-US" i="1" dirty="0"/>
              <a:t>_category</a:t>
            </a:r>
            <a:r>
              <a:rPr lang="en-US" dirty="0"/>
              <a:t> Table</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Project Profile</a:t>
            </a:r>
            <a:endParaRPr lang="en-IN" altLang="en-US"/>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7" name="Content Placeholder 2"/>
          <p:cNvGraphicFramePr>
            <a:graphicFrameLocks noGrp="1"/>
          </p:cNvGraphicFramePr>
          <p:nvPr>
            <p:ph idx="1"/>
          </p:nvPr>
        </p:nvGraphicFramePr>
        <p:xfrm>
          <a:off x="611505" y="1628775"/>
          <a:ext cx="7915910" cy="4753610"/>
        </p:xfrm>
        <a:graphic>
          <a:graphicData uri="http://schemas.openxmlformats.org/drawingml/2006/table">
            <a:tbl>
              <a:tblPr bandRow="1">
                <a:tableStyleId>{FABFCF23-3B69-468F-B69F-88F6DE6A72F2}</a:tableStyleId>
              </a:tblPr>
              <a:tblGrid>
                <a:gridCol w="3953510"/>
                <a:gridCol w="3962400"/>
              </a:tblGrid>
              <a:tr h="517525">
                <a:tc>
                  <a:txBody>
                    <a:bodyPr/>
                    <a:lstStyle/>
                    <a:p>
                      <a:pPr indent="0" algn="ctr">
                        <a:buNone/>
                      </a:pPr>
                      <a:r>
                        <a:rPr lang="en-IN" altLang="en-US" sz="1600" b="1" dirty="0">
                          <a:solidFill>
                            <a:schemeClr val="bg1"/>
                          </a:solidFill>
                        </a:rPr>
                        <a:t>TITLE</a:t>
                      </a:r>
                      <a:endParaRPr lang="en-IN" altLang="en-US" sz="1600" b="1" dirty="0">
                        <a:solidFill>
                          <a:schemeClr val="bg1"/>
                        </a:solidFill>
                      </a:endParaRPr>
                    </a:p>
                  </a:txBody>
                  <a:tcPr marL="12700" marR="12700" marT="12700" anchor="ctr">
                    <a:solidFill>
                      <a:srgbClr val="1E65A8"/>
                    </a:solidFill>
                  </a:tcPr>
                </a:tc>
                <a:tc>
                  <a:txBody>
                    <a:bodyPr/>
                    <a:lstStyle/>
                    <a:p>
                      <a:pPr indent="0" algn="ctr">
                        <a:buNone/>
                      </a:pPr>
                      <a:r>
                        <a:rPr lang="en-IN" altLang="en-US" sz="1600" b="1" dirty="0">
                          <a:solidFill>
                            <a:schemeClr val="bg1"/>
                          </a:solidFill>
                        </a:rPr>
                        <a:t>DESCRIPTION</a:t>
                      </a:r>
                      <a:endParaRPr lang="en-IN" altLang="en-US" sz="1600" b="1" dirty="0">
                        <a:solidFill>
                          <a:schemeClr val="bg1"/>
                        </a:solidFill>
                      </a:endParaRPr>
                    </a:p>
                  </a:txBody>
                  <a:tcPr marL="12700" marR="12700" marT="12700" anchor="ctr">
                    <a:solidFill>
                      <a:srgbClr val="1E65A8"/>
                    </a:solidFill>
                  </a:tcPr>
                </a:tc>
              </a:tr>
              <a:tr h="583565">
                <a:tc>
                  <a:txBody>
                    <a:bodyPr/>
                    <a:lstStyle/>
                    <a:p>
                      <a:pPr indent="0" algn="ctr">
                        <a:buNone/>
                      </a:pPr>
                      <a:r>
                        <a:rPr lang="en-IN" altLang="en-US" sz="1600" dirty="0"/>
                        <a:t>Project Title</a:t>
                      </a:r>
                      <a:endParaRPr lang="en-IN" altLang="en-US" sz="1600" dirty="0"/>
                    </a:p>
                  </a:txBody>
                  <a:tcPr marL="12700" marR="12700" marT="12700" anchor="ctr"/>
                </a:tc>
                <a:tc>
                  <a:txBody>
                    <a:bodyPr/>
                    <a:lstStyle/>
                    <a:p>
                      <a:pPr indent="0" algn="ctr">
                        <a:buNone/>
                      </a:pPr>
                      <a:r>
                        <a:rPr lang="en-IN" sz="1600" dirty="0"/>
                        <a:t>Department of Computer Science </a:t>
                      </a:r>
                      <a:endParaRPr lang="en-IN" sz="1600" dirty="0"/>
                    </a:p>
                    <a:p>
                      <a:pPr indent="0" algn="ctr">
                        <a:buNone/>
                      </a:pPr>
                      <a:r>
                        <a:rPr lang="en-IN" sz="1600" dirty="0"/>
                        <a:t>Website</a:t>
                      </a:r>
                      <a:endParaRPr lang="en-IN" sz="1600" dirty="0"/>
                    </a:p>
                  </a:txBody>
                  <a:tcPr marL="12700" marR="12700" marT="12700" anchor="ctr"/>
                </a:tc>
              </a:tr>
              <a:tr h="574675">
                <a:tc>
                  <a:txBody>
                    <a:bodyPr/>
                    <a:lstStyle/>
                    <a:p>
                      <a:pPr indent="0" algn="ctr">
                        <a:buNone/>
                      </a:pPr>
                      <a:r>
                        <a:rPr lang="en-US" sz="1600" dirty="0"/>
                        <a:t>Aim of the Project</a:t>
                      </a:r>
                      <a:endParaRPr lang="en-US" sz="1600" dirty="0"/>
                    </a:p>
                  </a:txBody>
                  <a:tcPr marL="12700" marR="12700" marT="12700" anchor="ctr"/>
                </a:tc>
                <a:tc>
                  <a:txBody>
                    <a:bodyPr/>
                    <a:lstStyle/>
                    <a:p>
                      <a:pPr indent="0" algn="ctr">
                        <a:buNone/>
                      </a:pPr>
                      <a:r>
                        <a:rPr lang="en-IN" sz="1600" dirty="0"/>
                        <a:t>Provide detailed  information about Department computer science</a:t>
                      </a:r>
                      <a:endParaRPr lang="en-IN" sz="1600" dirty="0"/>
                    </a:p>
                  </a:txBody>
                  <a:tcPr marL="12700" marR="12700" marT="12700" anchor="ctr"/>
                </a:tc>
              </a:tr>
              <a:tr h="473710">
                <a:tc>
                  <a:txBody>
                    <a:bodyPr/>
                    <a:lstStyle/>
                    <a:p>
                      <a:pPr indent="0" algn="ctr">
                        <a:buNone/>
                      </a:pPr>
                      <a:r>
                        <a:rPr lang="en-US" sz="1600" dirty="0"/>
                        <a:t>Project duration</a:t>
                      </a:r>
                      <a:endParaRPr lang="en-US" sz="1600" dirty="0"/>
                    </a:p>
                  </a:txBody>
                  <a:tcPr marL="12700" marR="12700" marT="12700" anchor="ctr"/>
                </a:tc>
                <a:tc>
                  <a:txBody>
                    <a:bodyPr/>
                    <a:lstStyle/>
                    <a:p>
                      <a:pPr indent="0" algn="ctr">
                        <a:buNone/>
                      </a:pPr>
                      <a:r>
                        <a:rPr lang="en-IN" sz="1600" dirty="0" err="1"/>
                        <a:t>6 month </a:t>
                      </a:r>
                      <a:endParaRPr lang="en-IN" sz="1600" dirty="0" err="1"/>
                    </a:p>
                  </a:txBody>
                  <a:tcPr marL="12700" marR="12700" marT="12700" anchor="ctr"/>
                </a:tc>
              </a:tr>
              <a:tr h="476250">
                <a:tc>
                  <a:txBody>
                    <a:bodyPr/>
                    <a:lstStyle/>
                    <a:p>
                      <a:pPr indent="0" algn="ctr">
                        <a:buNone/>
                      </a:pPr>
                      <a:r>
                        <a:rPr lang="en-US" sz="1600" dirty="0"/>
                        <a:t>Team size</a:t>
                      </a:r>
                      <a:endParaRPr lang="en-US" sz="1600" dirty="0"/>
                    </a:p>
                  </a:txBody>
                  <a:tcPr marL="12700" marR="12700" marT="12700" anchor="ctr"/>
                </a:tc>
                <a:tc>
                  <a:txBody>
                    <a:bodyPr/>
                    <a:lstStyle/>
                    <a:p>
                      <a:pPr indent="0" algn="ctr">
                        <a:buNone/>
                      </a:pPr>
                      <a:r>
                        <a:rPr lang="en-IN" sz="1600" dirty="0" err="1"/>
                        <a:t>2 Member</a:t>
                      </a:r>
                      <a:endParaRPr lang="en-IN" sz="1600" dirty="0" err="1"/>
                    </a:p>
                  </a:txBody>
                  <a:tcPr marL="12700" marR="12700" marT="12700" anchor="ctr"/>
                </a:tc>
              </a:tr>
              <a:tr h="518160">
                <a:tc>
                  <a:txBody>
                    <a:bodyPr/>
                    <a:lstStyle/>
                    <a:p>
                      <a:pPr indent="0" algn="ctr">
                        <a:buNone/>
                      </a:pPr>
                      <a:r>
                        <a:rPr lang="en-US" sz="1600" dirty="0"/>
                        <a:t>Tools used</a:t>
                      </a:r>
                      <a:endParaRPr lang="en-US" sz="1600" dirty="0"/>
                    </a:p>
                  </a:txBody>
                  <a:tcPr marL="12700" marR="12700" marT="12700" anchor="ctr"/>
                </a:tc>
                <a:tc>
                  <a:txBody>
                    <a:bodyPr/>
                    <a:lstStyle/>
                    <a:p>
                      <a:pPr indent="0" algn="ctr">
                        <a:buNone/>
                      </a:pPr>
                      <a:r>
                        <a:rPr lang="en-IN" sz="1600" dirty="0" err="1"/>
                        <a:t>VS code, XAMPP Server, Github</a:t>
                      </a:r>
                      <a:endParaRPr lang="en-IN" sz="1600" dirty="0" err="1"/>
                    </a:p>
                  </a:txBody>
                  <a:tcPr marL="12700" marR="12700" marT="12700" anchor="ctr"/>
                </a:tc>
              </a:tr>
              <a:tr h="546100">
                <a:tc>
                  <a:txBody>
                    <a:bodyPr/>
                    <a:lstStyle/>
                    <a:p>
                      <a:pPr indent="0" algn="ctr">
                        <a:buNone/>
                      </a:pPr>
                      <a:r>
                        <a:rPr lang="en-IN" altLang="en-US" sz="1600" dirty="0"/>
                        <a:t>Technologies used</a:t>
                      </a:r>
                      <a:endParaRPr lang="en-IN" altLang="en-US" sz="1600" dirty="0"/>
                    </a:p>
                  </a:txBody>
                  <a:tcPr marL="12700" marR="12700" marT="12700" anchor="ctr"/>
                </a:tc>
                <a:tc>
                  <a:txBody>
                    <a:bodyPr/>
                    <a:lstStyle/>
                    <a:p>
                      <a:pPr indent="0" algn="ctr">
                        <a:buNone/>
                      </a:pPr>
                      <a:r>
                        <a:rPr lang="en-IN" sz="1600" dirty="0"/>
                        <a:t> php, </a:t>
                      </a:r>
                      <a:r>
                        <a:rPr lang="en-IN" sz="1600" dirty="0" err="1"/>
                        <a:t>html</a:t>
                      </a:r>
                      <a:r>
                        <a:rPr lang="en-IN" sz="1600" dirty="0"/>
                        <a:t>, css</a:t>
                      </a:r>
                      <a:r>
                        <a:rPr lang="en-IN" sz="1600" dirty="0" err="1"/>
                        <a:t>, tailwindcss, JavaScript, mysql, Jquery, bootstrap </a:t>
                      </a:r>
                      <a:endParaRPr lang="en-IN" sz="1600" dirty="0" err="1"/>
                    </a:p>
                  </a:txBody>
                  <a:tcPr marL="12700" marR="12700" marT="12700" anchor="ctr"/>
                </a:tc>
              </a:tr>
              <a:tr h="5461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t>Minimum software and </a:t>
                      </a:r>
                      <a:endParaRPr lang="en-US" sz="1600" dirty="0"/>
                    </a:p>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t>hardware requirements</a:t>
                      </a:r>
                      <a:endParaRPr lang="en-US" altLang="en-US" sz="1600" dirty="0"/>
                    </a:p>
                  </a:txBody>
                  <a:tcPr marL="12700" marR="12700" marT="12700" anchor="ctr"/>
                </a:tc>
                <a:tc>
                  <a:txBody>
                    <a:bodyPr/>
                    <a:lstStyle/>
                    <a:p>
                      <a:pPr indent="0" algn="ctr">
                        <a:buNone/>
                      </a:pPr>
                      <a:r>
                        <a:rPr lang="en-GB" sz="1600" dirty="0"/>
                        <a:t>Any browser compatible with HTML, CSS, JavaScript</a:t>
                      </a:r>
                      <a:endParaRPr lang="en-GB" sz="1600" dirty="0"/>
                    </a:p>
                  </a:txBody>
                  <a:tcPr marL="12700" marR="12700" marT="12700" anchor="ctr"/>
                </a:tc>
              </a:tr>
              <a:tr h="517525">
                <a:tc>
                  <a:txBody>
                    <a:bodyPr/>
                    <a:lstStyle/>
                    <a:p>
                      <a:pPr indent="0" algn="ctr">
                        <a:buNone/>
                      </a:pPr>
                      <a:r>
                        <a:rPr lang="en-IN" altLang="en-US" sz="1600" dirty="0"/>
                        <a:t>Guide</a:t>
                      </a:r>
                      <a:endParaRPr lang="en-IN" altLang="en-US" sz="1600" dirty="0"/>
                    </a:p>
                  </a:txBody>
                  <a:tcPr marL="12700" marR="12700" marT="12700" anchor="ctr"/>
                </a:tc>
                <a:tc>
                  <a:txBody>
                    <a:bodyPr/>
                    <a:lstStyle/>
                    <a:p>
                      <a:pPr indent="0" algn="ctr">
                        <a:buNone/>
                      </a:pPr>
                      <a:r>
                        <a:rPr lang="en-IN" sz="1600" dirty="0" err="1"/>
                        <a:t>Dr.Bhumika Shah</a:t>
                      </a:r>
                      <a:endParaRPr lang="en-IN" sz="1600" dirty="0" err="1"/>
                    </a:p>
                  </a:txBody>
                  <a:tcPr marL="12700" marR="12700" marT="12700" anchor="ctr"/>
                </a:tc>
              </a:tr>
            </a:tbl>
          </a:graphicData>
        </a:graphic>
      </p:graphicFrame>
    </p:spTree>
  </p:cSld>
  <p:clrMapOvr>
    <a:masterClrMapping/>
  </p:clrMapOvr>
  <p:transition spd="slow">
    <p:cover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260" y="-171767"/>
            <a:ext cx="8229600" cy="1143000"/>
          </a:xfrm>
        </p:spPr>
        <p:txBody>
          <a:bodyPr/>
          <a:lstStyle/>
          <a:p>
            <a:r>
              <a:rPr lang="en-IN" altLang="en-US" i="1" dirty="0"/>
              <a:t>Question </a:t>
            </a:r>
            <a:r>
              <a:rPr lang="en-US" dirty="0"/>
              <a:t>Table</a:t>
            </a:r>
            <a:endParaRPr lang="en-IN" dirty="0"/>
          </a:p>
        </p:txBody>
      </p:sp>
      <p:graphicFrame>
        <p:nvGraphicFramePr>
          <p:cNvPr id="6" name="Content Placeholder 5"/>
          <p:cNvGraphicFramePr>
            <a:graphicFrameLocks noGrp="1"/>
          </p:cNvGraphicFramePr>
          <p:nvPr>
            <p:ph sz="half" idx="1"/>
          </p:nvPr>
        </p:nvGraphicFramePr>
        <p:xfrm>
          <a:off x="456565" y="764540"/>
          <a:ext cx="8371840" cy="2019300"/>
        </p:xfrm>
        <a:graphic>
          <a:graphicData uri="http://schemas.openxmlformats.org/drawingml/2006/table">
            <a:tbl>
              <a:tblPr firstRow="1" bandRow="1">
                <a:tableStyleId>{5C22544A-7EE6-4342-B048-85BDC9FD1C3A}</a:tableStyleId>
              </a:tblPr>
              <a:tblGrid>
                <a:gridCol w="1261110"/>
                <a:gridCol w="1877060"/>
                <a:gridCol w="1172845"/>
                <a:gridCol w="716915"/>
                <a:gridCol w="1541780"/>
                <a:gridCol w="1802130"/>
              </a:tblGrid>
              <a:tr h="346710">
                <a:tc>
                  <a:txBody>
                    <a:bodyPr/>
                    <a:lstStyle/>
                    <a:p>
                      <a:pPr algn="ctr" fontAlgn="b"/>
                      <a:r>
                        <a:rPr lang="en-IN" sz="1600" b="1" i="0" u="none" strike="noStrike" dirty="0">
                          <a:solidFill>
                            <a:srgbClr val="FFFFFF"/>
                          </a:solidFill>
                          <a:effectLst/>
                          <a:latin typeface="Calibri" panose="020F0502020204030204" charset="0"/>
                        </a:rPr>
                        <a:t>SERIAL NO</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FIELD NAME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TYPE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SIZE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CONSTRAINTS</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US" sz="1600" b="1" i="0" u="none" strike="noStrike" dirty="0">
                          <a:solidFill>
                            <a:srgbClr val="FFFFFF"/>
                          </a:solidFill>
                          <a:effectLst/>
                          <a:latin typeface="Calibri" panose="020F0502020204030204" charset="0"/>
                        </a:rPr>
                        <a:t>SAMPLE DATA</a:t>
                      </a:r>
                      <a:endParaRPr lang="en-IN" sz="1600" b="1" i="0" u="none" strike="noStrike" dirty="0">
                        <a:solidFill>
                          <a:srgbClr val="FFFFFF"/>
                        </a:solidFill>
                        <a:effectLst/>
                        <a:latin typeface="Calibri" panose="020F0502020204030204" charset="0"/>
                      </a:endParaRPr>
                    </a:p>
                  </a:txBody>
                  <a:tcPr marL="9525" marR="9525" marT="9525" marB="0" anchor="b"/>
                </a:tc>
              </a:tr>
              <a:tr h="418465">
                <a:tc>
                  <a:txBody>
                    <a:bodyPr/>
                    <a:lstStyle/>
                    <a:p>
                      <a:pPr algn="ctr"/>
                      <a:r>
                        <a:rPr lang="en-US" dirty="0"/>
                        <a:t>1</a:t>
                      </a:r>
                      <a:endParaRPr lang="en-IN" dirty="0"/>
                    </a:p>
                  </a:txBody>
                  <a:tcPr/>
                </a:tc>
                <a:tc>
                  <a:txBody>
                    <a:bodyPr/>
                    <a:lstStyle/>
                    <a:p>
                      <a:r>
                        <a:rPr lang="en-IN" dirty="0" err="1"/>
                        <a:t>question_id</a:t>
                      </a:r>
                      <a:endParaRPr lang="en-IN" dirty="0"/>
                    </a:p>
                  </a:txBody>
                  <a:tcPr/>
                </a:tc>
                <a:tc>
                  <a:txBody>
                    <a:bodyPr/>
                    <a:lstStyle/>
                    <a:p>
                      <a:r>
                        <a:rPr lang="en-US" dirty="0"/>
                        <a:t>INT</a:t>
                      </a:r>
                      <a:endParaRPr lang="en-IN" dirty="0"/>
                    </a:p>
                  </a:txBody>
                  <a:tcPr/>
                </a:tc>
                <a:tc>
                  <a:txBody>
                    <a:bodyPr/>
                    <a:lstStyle/>
                    <a:p>
                      <a:pPr algn="ctr"/>
                      <a:r>
                        <a:rPr lang="en-IN" dirty="0"/>
                        <a:t>11</a:t>
                      </a:r>
                      <a:endParaRPr lang="en-IN" dirty="0"/>
                    </a:p>
                  </a:txBody>
                  <a:tcPr/>
                </a:tc>
                <a:tc>
                  <a:txBody>
                    <a:bodyPr/>
                    <a:lstStyle/>
                    <a:p>
                      <a:pPr algn="ctr"/>
                      <a:r>
                        <a:rPr lang="en-US" dirty="0"/>
                        <a:t>P</a:t>
                      </a:r>
                      <a:r>
                        <a:rPr lang="en-IN" altLang="en-US" dirty="0"/>
                        <a:t>rimary Key</a:t>
                      </a:r>
                      <a:endParaRPr lang="en-IN" altLang="en-US" dirty="0"/>
                    </a:p>
                  </a:txBody>
                  <a:tcPr/>
                </a:tc>
                <a:tc>
                  <a:txBody>
                    <a:bodyPr/>
                    <a:lstStyle/>
                    <a:p>
                      <a:pPr algn="ctr"/>
                      <a:r>
                        <a:rPr lang="en-IN" dirty="0"/>
                        <a:t>1</a:t>
                      </a:r>
                      <a:endParaRPr lang="en-IN" dirty="0"/>
                    </a:p>
                  </a:txBody>
                  <a:tcPr/>
                </a:tc>
              </a:tr>
              <a:tr h="417830">
                <a:tc>
                  <a:txBody>
                    <a:bodyPr/>
                    <a:lstStyle/>
                    <a:p>
                      <a:pPr algn="ctr"/>
                      <a:r>
                        <a:rPr lang="en-US" dirty="0"/>
                        <a:t>2</a:t>
                      </a:r>
                      <a:endParaRPr lang="en-IN" dirty="0"/>
                    </a:p>
                  </a:txBody>
                  <a:tcPr/>
                </a:tc>
                <a:tc>
                  <a:txBody>
                    <a:bodyPr/>
                    <a:lstStyle/>
                    <a:p>
                      <a:r>
                        <a:rPr lang="en-IN" sz="1800" dirty="0" err="1">
                          <a:sym typeface="+mn-ea"/>
                        </a:rPr>
                        <a:t>question</a:t>
                      </a:r>
                      <a:endParaRPr lang="en-IN" dirty="0"/>
                    </a:p>
                  </a:txBody>
                  <a:tcPr/>
                </a:tc>
                <a:tc>
                  <a:txBody>
                    <a:bodyPr/>
                    <a:lstStyle/>
                    <a:p>
                      <a:r>
                        <a:rPr lang="en-IN" dirty="0"/>
                        <a:t>TEXT</a:t>
                      </a:r>
                      <a:endParaRPr lang="en-IN" dirty="0"/>
                    </a:p>
                  </a:txBody>
                  <a:tcPr/>
                </a:tc>
                <a:tc>
                  <a:txBody>
                    <a:bodyPr/>
                    <a:lstStyle/>
                    <a:p>
                      <a:pPr algn="ctr"/>
                      <a:r>
                        <a:rPr lang="en-IN" dirty="0"/>
                        <a:t>255</a:t>
                      </a:r>
                      <a:endParaRPr lang="en-IN" dirty="0"/>
                    </a:p>
                  </a:txBody>
                  <a:tcPr/>
                </a:tc>
                <a:tc>
                  <a:txBody>
                    <a:bodyPr/>
                    <a:lstStyle/>
                    <a:p>
                      <a:pPr algn="ctr"/>
                      <a:endParaRPr lang="en-IN"/>
                    </a:p>
                  </a:txBody>
                  <a:tcPr/>
                </a:tc>
                <a:tc>
                  <a:txBody>
                    <a:bodyPr/>
                    <a:lstStyle/>
                    <a:p>
                      <a:pPr algn="ctr"/>
                      <a:r>
                        <a:rPr lang="en-IN" dirty="0"/>
                        <a:t>admission</a:t>
                      </a:r>
                      <a:endParaRPr lang="en-IN" dirty="0"/>
                    </a:p>
                  </a:txBody>
                  <a:tcPr/>
                </a:tc>
              </a:tr>
              <a:tr h="418465">
                <a:tc>
                  <a:txBody>
                    <a:bodyPr/>
                    <a:lstStyle/>
                    <a:p>
                      <a:pPr algn="ctr"/>
                      <a:r>
                        <a:rPr lang="en-IN" dirty="0"/>
                        <a:t>3</a:t>
                      </a:r>
                      <a:endParaRPr lang="en-IN" dirty="0"/>
                    </a:p>
                  </a:txBody>
                  <a:tcPr/>
                </a:tc>
                <a:tc>
                  <a:txBody>
                    <a:bodyPr/>
                    <a:lstStyle/>
                    <a:p>
                      <a:r>
                        <a:rPr lang="en-IN" dirty="0"/>
                        <a:t>answer</a:t>
                      </a:r>
                      <a:endParaRPr lang="en-IN" dirty="0"/>
                    </a:p>
                  </a:txBody>
                  <a:tcPr/>
                </a:tc>
                <a:tc>
                  <a:txBody>
                    <a:bodyPr/>
                    <a:lstStyle/>
                    <a:p>
                      <a:r>
                        <a:rPr lang="en-IN" dirty="0"/>
                        <a:t>TEXT</a:t>
                      </a:r>
                      <a:endParaRPr lang="en-IN" dirty="0"/>
                    </a:p>
                  </a:txBody>
                  <a:tcPr/>
                </a:tc>
                <a:tc>
                  <a:txBody>
                    <a:bodyPr/>
                    <a:lstStyle/>
                    <a:p>
                      <a:pPr algn="ctr"/>
                      <a:r>
                        <a:rPr lang="en-IN" dirty="0"/>
                        <a:t>255</a:t>
                      </a:r>
                      <a:endParaRPr lang="en-IN" dirty="0"/>
                    </a:p>
                  </a:txBody>
                  <a:tcPr/>
                </a:tc>
                <a:tc>
                  <a:txBody>
                    <a:bodyPr/>
                    <a:lstStyle/>
                    <a:p>
                      <a:pPr algn="ctr"/>
                      <a:endParaRPr lang="en-IN"/>
                    </a:p>
                  </a:txBody>
                  <a:tcPr/>
                </a:tc>
                <a:tc>
                  <a:txBody>
                    <a:bodyPr/>
                    <a:lstStyle/>
                    <a:p>
                      <a:pPr algn="ctr"/>
                      <a:r>
                        <a:rPr lang="en-IN" dirty="0"/>
                        <a:t>You can access...</a:t>
                      </a:r>
                      <a:endParaRPr lang="en-IN" dirty="0"/>
                    </a:p>
                  </a:txBody>
                  <a:tcPr/>
                </a:tc>
              </a:tr>
              <a:tr h="417830">
                <a:tc>
                  <a:txBody>
                    <a:bodyPr/>
                    <a:lstStyle/>
                    <a:p>
                      <a:pPr algn="ctr"/>
                      <a:r>
                        <a:rPr lang="en-IN" dirty="0"/>
                        <a:t>4</a:t>
                      </a:r>
                      <a:endParaRPr lang="en-IN" dirty="0"/>
                    </a:p>
                  </a:txBody>
                  <a:tcPr/>
                </a:tc>
                <a:tc>
                  <a:txBody>
                    <a:bodyPr/>
                    <a:lstStyle/>
                    <a:p>
                      <a:r>
                        <a:rPr lang="en-IN" dirty="0"/>
                        <a:t>type</a:t>
                      </a:r>
                      <a:endParaRPr lang="en-IN" dirty="0"/>
                    </a:p>
                  </a:txBody>
                  <a:tcPr/>
                </a:tc>
                <a:tc>
                  <a:txBody>
                    <a:bodyPr/>
                    <a:lstStyle/>
                    <a:p>
                      <a:r>
                        <a:rPr lang="en-IN" altLang="en-US" dirty="0"/>
                        <a:t>VARCHAR</a:t>
                      </a:r>
                      <a:endParaRPr lang="en-IN" altLang="en-US" dirty="0"/>
                    </a:p>
                  </a:txBody>
                  <a:tcPr/>
                </a:tc>
                <a:tc>
                  <a:txBody>
                    <a:bodyPr/>
                    <a:lstStyle/>
                    <a:p>
                      <a:pPr algn="ctr"/>
                      <a:r>
                        <a:rPr lang="en-IN" dirty="0"/>
                        <a:t>35</a:t>
                      </a:r>
                      <a:endParaRPr lang="en-IN" dirty="0"/>
                    </a:p>
                  </a:txBody>
                  <a:tcPr/>
                </a:tc>
                <a:tc>
                  <a:txBody>
                    <a:bodyPr/>
                    <a:lstStyle/>
                    <a:p>
                      <a:pPr indent="0" algn="ctr">
                        <a:buNone/>
                      </a:pPr>
                      <a:endParaRPr lang="en-IN" dirty="0"/>
                    </a:p>
                  </a:txBody>
                  <a:tcPr/>
                </a:tc>
                <a:tc>
                  <a:txBody>
                    <a:bodyPr/>
                    <a:lstStyle/>
                    <a:p>
                      <a:pPr algn="ctr"/>
                      <a:r>
                        <a:rPr lang="en-IN" dirty="0"/>
                        <a:t>TEXT</a:t>
                      </a:r>
                      <a:endParaRPr lang="en-IN" dirty="0"/>
                    </a:p>
                  </a:txBody>
                  <a:tcPr/>
                </a:tc>
              </a:tr>
            </a:tbl>
          </a:graphicData>
        </a:graphic>
      </p:graphicFrame>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graphicFrame>
        <p:nvGraphicFramePr>
          <p:cNvPr id="9" name="Content Placeholder 8"/>
          <p:cNvGraphicFramePr>
            <a:graphicFrameLocks noGrp="1"/>
          </p:cNvGraphicFramePr>
          <p:nvPr>
            <p:ph sz="half" idx="2"/>
          </p:nvPr>
        </p:nvGraphicFramePr>
        <p:xfrm>
          <a:off x="539750" y="3861435"/>
          <a:ext cx="8514080" cy="1891665"/>
        </p:xfrm>
        <a:graphic>
          <a:graphicData uri="http://schemas.openxmlformats.org/drawingml/2006/table">
            <a:tbl>
              <a:tblPr firstRow="1" bandRow="1">
                <a:tableStyleId>{5C22544A-7EE6-4342-B048-85BDC9FD1C3A}</a:tableStyleId>
              </a:tblPr>
              <a:tblGrid>
                <a:gridCol w="1282700"/>
                <a:gridCol w="1908175"/>
                <a:gridCol w="1193165"/>
                <a:gridCol w="729615"/>
                <a:gridCol w="1567815"/>
                <a:gridCol w="1832610"/>
              </a:tblGrid>
              <a:tr h="334645">
                <a:tc>
                  <a:txBody>
                    <a:bodyPr/>
                    <a:lstStyle/>
                    <a:p>
                      <a:pPr algn="ctr" fontAlgn="b"/>
                      <a:r>
                        <a:rPr lang="en-IN" sz="1600" b="1" i="0" u="none" strike="noStrike" dirty="0">
                          <a:solidFill>
                            <a:srgbClr val="FFFFFF"/>
                          </a:solidFill>
                          <a:effectLst/>
                          <a:latin typeface="Calibri" panose="020F0502020204030204" charset="0"/>
                        </a:rPr>
                        <a:t>SERIAL NO</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FIELD NAME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l" fontAlgn="b"/>
                      <a:r>
                        <a:rPr lang="en-IN" sz="1600" b="1" i="0" u="none" strike="noStrike" dirty="0">
                          <a:solidFill>
                            <a:srgbClr val="FFFFFF"/>
                          </a:solidFill>
                          <a:effectLst/>
                          <a:latin typeface="Calibri" panose="020F0502020204030204" charset="0"/>
                        </a:rPr>
                        <a:t>TYPE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SIZE</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IN" sz="1600" b="1" i="0" u="none" strike="noStrike" dirty="0">
                          <a:solidFill>
                            <a:srgbClr val="FFFFFF"/>
                          </a:solidFill>
                          <a:effectLst/>
                          <a:latin typeface="Calibri" panose="020F0502020204030204" charset="0"/>
                        </a:rPr>
                        <a:t>CONSTRAINTS</a:t>
                      </a:r>
                      <a:endParaRPr lang="en-IN" sz="1600" b="1" i="0" u="none" strike="noStrike" dirty="0">
                        <a:solidFill>
                          <a:srgbClr val="FFFFFF"/>
                        </a:solidFill>
                        <a:effectLst/>
                        <a:latin typeface="Calibri" panose="020F0502020204030204" charset="0"/>
                      </a:endParaRPr>
                    </a:p>
                  </a:txBody>
                  <a:tcPr marL="9525" marR="9525" marT="9525" marB="0" anchor="b"/>
                </a:tc>
                <a:tc>
                  <a:txBody>
                    <a:bodyPr/>
                    <a:lstStyle/>
                    <a:p>
                      <a:pPr algn="ctr" fontAlgn="b"/>
                      <a:r>
                        <a:rPr lang="en-US" sz="1600" b="1" i="0" u="none" strike="noStrike" dirty="0">
                          <a:solidFill>
                            <a:srgbClr val="FFFFFF"/>
                          </a:solidFill>
                          <a:effectLst/>
                          <a:latin typeface="Calibri" panose="020F0502020204030204" charset="0"/>
                        </a:rPr>
                        <a:t>SAMPLE DATA</a:t>
                      </a:r>
                      <a:endParaRPr lang="en-IN" sz="1600" b="1" i="0" u="none" strike="noStrike" dirty="0">
                        <a:solidFill>
                          <a:srgbClr val="FFFFFF"/>
                        </a:solidFill>
                        <a:effectLst/>
                        <a:latin typeface="Calibri" panose="020F0502020204030204" charset="0"/>
                      </a:endParaRPr>
                    </a:p>
                  </a:txBody>
                  <a:tcPr marL="9525" marR="9525" marT="9525" marB="0" anchor="b"/>
                </a:tc>
              </a:tr>
              <a:tr h="518795">
                <a:tc>
                  <a:txBody>
                    <a:bodyPr/>
                    <a:lstStyle/>
                    <a:p>
                      <a:pPr algn="ctr"/>
                      <a:r>
                        <a:rPr lang="en-US" sz="1800" dirty="0"/>
                        <a:t>1</a:t>
                      </a:r>
                      <a:endParaRPr lang="en-US" sz="1800" dirty="0"/>
                    </a:p>
                  </a:txBody>
                  <a:tcPr/>
                </a:tc>
                <a:tc>
                  <a:txBody>
                    <a:bodyPr/>
                    <a:lstStyle/>
                    <a:p>
                      <a:r>
                        <a:rPr lang="en-IN" sz="1800" dirty="0" err="1"/>
                        <a:t>question_id</a:t>
                      </a:r>
                      <a:endParaRPr lang="en-IN" sz="1800" dirty="0" err="1"/>
                    </a:p>
                  </a:txBody>
                  <a:tcPr/>
                </a:tc>
                <a:tc>
                  <a:txBody>
                    <a:bodyPr/>
                    <a:lstStyle/>
                    <a:p>
                      <a:r>
                        <a:rPr lang="en-US" sz="1800" dirty="0"/>
                        <a:t>INT</a:t>
                      </a:r>
                      <a:endParaRPr lang="en-US" sz="1800" dirty="0"/>
                    </a:p>
                  </a:txBody>
                  <a:tcPr/>
                </a:tc>
                <a:tc>
                  <a:txBody>
                    <a:bodyPr/>
                    <a:lstStyle/>
                    <a:p>
                      <a:pPr algn="ctr"/>
                      <a:r>
                        <a:rPr lang="en-IN" sz="1800" dirty="0"/>
                        <a:t>11</a:t>
                      </a:r>
                      <a:endParaRPr lang="en-IN" sz="1800" dirty="0"/>
                    </a:p>
                  </a:txBody>
                  <a:tcPr/>
                </a:tc>
                <a:tc>
                  <a:txBody>
                    <a:bodyPr/>
                    <a:lstStyle/>
                    <a:p>
                      <a:pPr algn="ctr"/>
                      <a:r>
                        <a:rPr lang="en-US" sz="1800" dirty="0"/>
                        <a:t>P</a:t>
                      </a:r>
                      <a:r>
                        <a:rPr lang="en-IN" altLang="en-US" sz="1800" dirty="0"/>
                        <a:t>rimary Key</a:t>
                      </a:r>
                      <a:endParaRPr lang="en-IN" altLang="en-US" sz="1800" dirty="0"/>
                    </a:p>
                  </a:txBody>
                  <a:tcPr/>
                </a:tc>
                <a:tc>
                  <a:txBody>
                    <a:bodyPr/>
                    <a:lstStyle/>
                    <a:p>
                      <a:pPr algn="ctr"/>
                      <a:r>
                        <a:rPr lang="en-IN" sz="1800" dirty="0"/>
                        <a:t>1</a:t>
                      </a:r>
                      <a:endParaRPr lang="en-IN" sz="1800" dirty="0"/>
                    </a:p>
                  </a:txBody>
                  <a:tcPr/>
                </a:tc>
              </a:tr>
              <a:tr h="519430">
                <a:tc>
                  <a:txBody>
                    <a:bodyPr/>
                    <a:lstStyle/>
                    <a:p>
                      <a:pPr algn="ctr"/>
                      <a:r>
                        <a:rPr lang="en-US" sz="1800" dirty="0"/>
                        <a:t>2</a:t>
                      </a:r>
                      <a:endParaRPr lang="en-US" sz="1800" dirty="0"/>
                    </a:p>
                  </a:txBody>
                  <a:tcPr/>
                </a:tc>
                <a:tc>
                  <a:txBody>
                    <a:bodyPr/>
                    <a:lstStyle/>
                    <a:p>
                      <a:r>
                        <a:rPr lang="en-IN" sz="1800" dirty="0" err="1">
                          <a:sym typeface="+mn-ea"/>
                        </a:rPr>
                        <a:t>question</a:t>
                      </a:r>
                      <a:endParaRPr lang="en-IN" sz="1800" dirty="0" err="1">
                        <a:sym typeface="+mn-ea"/>
                      </a:endParaRPr>
                    </a:p>
                  </a:txBody>
                  <a:tcPr/>
                </a:tc>
                <a:tc>
                  <a:txBody>
                    <a:bodyPr/>
                    <a:lstStyle/>
                    <a:p>
                      <a:r>
                        <a:rPr lang="en-IN" sz="1800" dirty="0"/>
                        <a:t>TEXT</a:t>
                      </a:r>
                      <a:endParaRPr lang="en-IN" sz="1800" dirty="0"/>
                    </a:p>
                  </a:txBody>
                  <a:tcPr/>
                </a:tc>
                <a:tc>
                  <a:txBody>
                    <a:bodyPr/>
                    <a:lstStyle/>
                    <a:p>
                      <a:pPr algn="ctr"/>
                      <a:r>
                        <a:rPr lang="en-IN" sz="1800" dirty="0"/>
                        <a:t>255</a:t>
                      </a:r>
                      <a:endParaRPr lang="en-IN" sz="1800" dirty="0"/>
                    </a:p>
                  </a:txBody>
                  <a:tcPr/>
                </a:tc>
                <a:tc>
                  <a:txBody>
                    <a:bodyPr/>
                    <a:lstStyle/>
                    <a:p>
                      <a:pPr algn="ctr"/>
                      <a:endParaRPr lang="en-IN" sz="1800"/>
                    </a:p>
                  </a:txBody>
                  <a:tcPr/>
                </a:tc>
                <a:tc>
                  <a:txBody>
                    <a:bodyPr/>
                    <a:lstStyle/>
                    <a:p>
                      <a:pPr algn="ctr"/>
                      <a:r>
                        <a:rPr lang="en-IN" sz="1800" dirty="0"/>
                        <a:t>Courses</a:t>
                      </a:r>
                      <a:endParaRPr lang="en-IN" sz="1800" dirty="0"/>
                    </a:p>
                  </a:txBody>
                  <a:tcPr/>
                </a:tc>
              </a:tr>
              <a:tr h="518795">
                <a:tc>
                  <a:txBody>
                    <a:bodyPr/>
                    <a:lstStyle/>
                    <a:p>
                      <a:pPr algn="ctr"/>
                      <a:r>
                        <a:rPr lang="en-US" sz="1800" dirty="0"/>
                        <a:t>3</a:t>
                      </a:r>
                      <a:endParaRPr lang="en-US" sz="1800" dirty="0"/>
                    </a:p>
                  </a:txBody>
                  <a:tcPr/>
                </a:tc>
                <a:tc>
                  <a:txBody>
                    <a:bodyPr/>
                    <a:lstStyle/>
                    <a:p>
                      <a:r>
                        <a:rPr lang="en-IN" sz="1800" dirty="0"/>
                        <a:t>type</a:t>
                      </a:r>
                      <a:endParaRPr lang="en-IN" sz="1800" dirty="0"/>
                    </a:p>
                  </a:txBody>
                  <a:tcPr/>
                </a:tc>
                <a:tc>
                  <a:txBody>
                    <a:bodyPr/>
                    <a:lstStyle/>
                    <a:p>
                      <a:r>
                        <a:rPr lang="en-IN" altLang="en-US" sz="1800" dirty="0"/>
                        <a:t>VARCHAR</a:t>
                      </a:r>
                      <a:endParaRPr lang="en-IN" altLang="en-US" sz="1800" dirty="0"/>
                    </a:p>
                  </a:txBody>
                  <a:tcPr/>
                </a:tc>
                <a:tc>
                  <a:txBody>
                    <a:bodyPr/>
                    <a:lstStyle/>
                    <a:p>
                      <a:pPr algn="ctr"/>
                      <a:r>
                        <a:rPr lang="en-IN" sz="1800" dirty="0"/>
                        <a:t>35</a:t>
                      </a:r>
                      <a:endParaRPr lang="en-IN" sz="1800" dirty="0"/>
                    </a:p>
                  </a:txBody>
                  <a:tcPr/>
                </a:tc>
                <a:tc>
                  <a:txBody>
                    <a:bodyPr/>
                    <a:lstStyle/>
                    <a:p>
                      <a:pPr indent="0" algn="ctr">
                        <a:buNone/>
                      </a:pPr>
                      <a:endParaRPr lang="en-IN" sz="1800" dirty="0"/>
                    </a:p>
                  </a:txBody>
                  <a:tcPr/>
                </a:tc>
                <a:tc>
                  <a:txBody>
                    <a:bodyPr/>
                    <a:lstStyle/>
                    <a:p>
                      <a:pPr algn="ctr"/>
                      <a:r>
                        <a:rPr lang="en-IN" sz="1800" dirty="0"/>
                        <a:t>TEXT</a:t>
                      </a:r>
                      <a:endParaRPr lang="en-IN" sz="1800" dirty="0"/>
                    </a:p>
                  </a:txBody>
                  <a:tcPr/>
                </a:tc>
              </a:tr>
            </a:tbl>
          </a:graphicData>
        </a:graphic>
      </p:graphicFrame>
      <p:sp>
        <p:nvSpPr>
          <p:cNvPr id="10" name="Title 1"/>
          <p:cNvSpPr>
            <a:spLocks noGrp="1"/>
          </p:cNvSpPr>
          <p:nvPr/>
        </p:nvSpPr>
        <p:spPr>
          <a:xfrm>
            <a:off x="741045" y="270986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altLang="en-US" i="1" dirty="0"/>
              <a:t>Tmp_question </a:t>
            </a:r>
            <a:r>
              <a:rPr lang="en-US" dirty="0"/>
              <a:t>Table</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7" name="Title 1"/>
          <p:cNvSpPr txBox="1"/>
          <p:nvPr/>
        </p:nvSpPr>
        <p:spPr>
          <a:xfrm>
            <a:off x="495300" y="2603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altLang="en-US" i="1" dirty="0"/>
              <a:t>Feedback </a:t>
            </a:r>
            <a:r>
              <a:rPr lang="en-US" dirty="0"/>
              <a:t>Table</a:t>
            </a:r>
            <a:endParaRPr lang="en-IN" dirty="0"/>
          </a:p>
        </p:txBody>
      </p:sp>
      <p:graphicFrame>
        <p:nvGraphicFramePr>
          <p:cNvPr id="9" name="Content Placeholder 2"/>
          <p:cNvGraphicFramePr/>
          <p:nvPr/>
        </p:nvGraphicFramePr>
        <p:xfrm>
          <a:off x="495300" y="1340485"/>
          <a:ext cx="8194675" cy="4387850"/>
        </p:xfrm>
        <a:graphic>
          <a:graphicData uri="http://schemas.openxmlformats.org/drawingml/2006/table">
            <a:tbl>
              <a:tblPr firstRow="1" bandRow="1">
                <a:tableStyleId>{5C22544A-7EE6-4342-B048-85BDC9FD1C3A}</a:tableStyleId>
              </a:tblPr>
              <a:tblGrid>
                <a:gridCol w="782320"/>
                <a:gridCol w="2143125"/>
                <a:gridCol w="1095375"/>
                <a:gridCol w="741045"/>
                <a:gridCol w="1143000"/>
                <a:gridCol w="2289810"/>
              </a:tblGrid>
              <a:tr h="861060">
                <a:tc>
                  <a:txBody>
                    <a:bodyPr/>
                    <a:lstStyle/>
                    <a:p>
                      <a:pPr indent="0" algn="ctr">
                        <a:buNone/>
                      </a:pPr>
                      <a:r>
                        <a:rPr lang="en-US" sz="1600" dirty="0"/>
                        <a:t>SERIAL NO</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FIELD NAME</a:t>
                      </a:r>
                      <a:endParaRPr lang="en-US" sz="1600" b="1" dirty="0">
                        <a:solidFill>
                          <a:schemeClr val="tx1"/>
                        </a:solidFill>
                        <a:latin typeface="Calibri" panose="020F0502020204030204" charset="-122"/>
                      </a:endParaRPr>
                    </a:p>
                  </a:txBody>
                  <a:tcPr marL="12700" marR="12700" marT="12700" anchor="ctr"/>
                </a:tc>
                <a:tc>
                  <a:txBody>
                    <a:bodyPr/>
                    <a:lstStyle/>
                    <a:p>
                      <a:pPr indent="0" algn="l">
                        <a:buNone/>
                      </a:pPr>
                      <a:r>
                        <a:rPr lang="en-US" sz="1600" dirty="0"/>
                        <a:t>TYPE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SIZE</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CONSTRAINTS</a:t>
                      </a:r>
                      <a:endParaRPr lang="en-US" sz="1600" b="1" dirty="0">
                        <a:solidFill>
                          <a:schemeClr val="tx1"/>
                        </a:solidFill>
                        <a:latin typeface="Calibri" panose="020F0502020204030204" charset="-122"/>
                      </a:endParaRPr>
                    </a:p>
                  </a:txBody>
                  <a:tcPr marL="12700" marR="12700" marT="12700" anchor="ctr"/>
                </a:tc>
                <a:tc>
                  <a:txBody>
                    <a:bodyPr/>
                    <a:lstStyle/>
                    <a:p>
                      <a:pPr indent="0" algn="ctr">
                        <a:buNone/>
                      </a:pPr>
                      <a:r>
                        <a:rPr lang="en-US" sz="1600" dirty="0"/>
                        <a:t>SAMPLE DATA</a:t>
                      </a:r>
                      <a:endParaRPr lang="en-US" sz="1600" b="1" dirty="0">
                        <a:solidFill>
                          <a:schemeClr val="tx1"/>
                        </a:solidFill>
                        <a:latin typeface="Calibri" panose="020F0502020204030204" charset="-122"/>
                      </a:endParaRPr>
                    </a:p>
                  </a:txBody>
                  <a:tcPr marL="12700" marR="12700" marT="12700" anchor="ctr"/>
                </a:tc>
              </a:tr>
              <a:tr h="697230">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feedback_id</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u="none" strike="noStrike" dirty="0">
                          <a:solidFill>
                            <a:schemeClr val="tx1"/>
                          </a:solidFill>
                          <a:effectLst/>
                        </a:rPr>
                        <a:t>INT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11</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Primary key</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u="none" strike="noStrike" dirty="0">
                          <a:solidFill>
                            <a:schemeClr val="tx1"/>
                          </a:solidFill>
                          <a:effectLst/>
                        </a:rPr>
                        <a:t>1</a:t>
                      </a:r>
                      <a:endParaRPr lang="en-IN" sz="1600" b="0" i="0" u="none" strike="noStrike" dirty="0">
                        <a:solidFill>
                          <a:schemeClr val="tx1"/>
                        </a:solidFill>
                        <a:effectLst/>
                        <a:latin typeface="Calibri" panose="020F0502020204030204" charset="0"/>
                      </a:endParaRPr>
                    </a:p>
                  </a:txBody>
                  <a:tcPr marL="9525" marR="9525" marT="9525" marB="0" anchor="ctr"/>
                </a:tc>
              </a:tr>
              <a:tr h="764540">
                <a:tc>
                  <a:txBody>
                    <a:bodyPr/>
                    <a:lstStyle/>
                    <a:p>
                      <a:pPr algn="ctr" fontAlgn="ctr"/>
                      <a:r>
                        <a:rPr lang="en-IN" sz="1600" b="0" i="0" u="none" strike="noStrike" dirty="0">
                          <a:solidFill>
                            <a:schemeClr val="tx1"/>
                          </a:solidFill>
                          <a:effectLst/>
                          <a:latin typeface="Calibri" panose="020F0502020204030204" charset="0"/>
                        </a:rPr>
                        <a:t>2</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name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altLang="en-US" sz="1600" b="0" i="0" u="none" strike="noStrike" dirty="0">
                          <a:solidFill>
                            <a:schemeClr val="tx1"/>
                          </a:solidFill>
                          <a:effectLst/>
                          <a:latin typeface="Calibri" panose="020F0502020204030204" charset="0"/>
                        </a:rPr>
                        <a:t>100</a:t>
                      </a:r>
                      <a:endParaRPr lang="en-IN" altLang="en-US"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Alex</a:t>
                      </a:r>
                      <a:endParaRPr lang="en-IN" sz="1600" b="0" i="0" u="none" strike="noStrike" dirty="0">
                        <a:solidFill>
                          <a:schemeClr val="tx1"/>
                        </a:solidFill>
                        <a:effectLst/>
                        <a:latin typeface="Calibri" panose="020F0502020204030204" charset="0"/>
                      </a:endParaRPr>
                    </a:p>
                  </a:txBody>
                  <a:tcPr marL="9525" marR="9525" marT="9525" marB="0" anchor="ctr"/>
                </a:tc>
              </a:tr>
              <a:tr h="688975">
                <a:tc>
                  <a:txBody>
                    <a:bodyPr/>
                    <a:lstStyle/>
                    <a:p>
                      <a:pPr algn="ctr" fontAlgn="ctr"/>
                      <a:r>
                        <a:rPr lang="en-IN" sz="1600" b="0" i="0" u="none" strike="noStrike" dirty="0">
                          <a:solidFill>
                            <a:schemeClr val="tx1"/>
                          </a:solidFill>
                          <a:effectLst/>
                          <a:latin typeface="Calibri" panose="020F0502020204030204" charset="0"/>
                        </a:rPr>
                        <a:t>3</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email</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r>
                        <a:rPr lang="en-IN" sz="1600" b="0" i="0" u="none" strike="noStrike" dirty="0">
                          <a:solidFill>
                            <a:schemeClr val="tx1"/>
                          </a:solidFill>
                          <a:effectLst/>
                          <a:latin typeface="Calibri" panose="020F0502020204030204" charset="0"/>
                        </a:rPr>
                        <a:t>alex05@gmail.com</a:t>
                      </a:r>
                      <a:endParaRPr lang="en-IN" sz="1600" b="0" i="0" u="none" strike="noStrike" dirty="0">
                        <a:solidFill>
                          <a:schemeClr val="tx1"/>
                        </a:solidFill>
                        <a:effectLst/>
                        <a:latin typeface="Calibri" panose="020F0502020204030204" charset="0"/>
                      </a:endParaRPr>
                    </a:p>
                  </a:txBody>
                  <a:tcPr marL="9525" marR="9525" marT="9525" marB="0" anchor="ctr"/>
                </a:tc>
              </a:tr>
              <a:tr h="688340">
                <a:tc>
                  <a:txBody>
                    <a:bodyPr/>
                    <a:lstStyle/>
                    <a:p>
                      <a:pPr algn="ctr" fontAlgn="ctr">
                        <a:buNone/>
                      </a:pPr>
                      <a:r>
                        <a:rPr lang="en-IN" sz="1600" b="0" i="0" u="none" strike="noStrike" dirty="0">
                          <a:solidFill>
                            <a:schemeClr val="tx1"/>
                          </a:solidFill>
                          <a:effectLst/>
                          <a:latin typeface="Calibri" panose="020F0502020204030204" charset="0"/>
                        </a:rPr>
                        <a:t>4</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phone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VARCHAR</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15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9343212331</a:t>
                      </a:r>
                      <a:endParaRPr lang="en-IN" sz="1600" b="0" i="0" u="none" strike="noStrike" dirty="0">
                        <a:solidFill>
                          <a:schemeClr val="tx1"/>
                        </a:solidFill>
                        <a:effectLst/>
                        <a:latin typeface="Calibri" panose="020F0502020204030204" charset="0"/>
                      </a:endParaRPr>
                    </a:p>
                  </a:txBody>
                  <a:tcPr marL="9525" marR="9525" marT="9525" marB="0" anchor="ctr"/>
                </a:tc>
              </a:tr>
              <a:tr h="687705">
                <a:tc>
                  <a:txBody>
                    <a:bodyPr/>
                    <a:lstStyle/>
                    <a:p>
                      <a:pPr algn="ctr" fontAlgn="ctr">
                        <a:buNone/>
                      </a:pPr>
                      <a:r>
                        <a:rPr lang="en-IN" sz="1600" b="0" i="0" u="none" strike="noStrike" dirty="0">
                          <a:solidFill>
                            <a:schemeClr val="tx1"/>
                          </a:solidFill>
                          <a:effectLst/>
                          <a:latin typeface="Calibri" panose="020F0502020204030204" charset="0"/>
                        </a:rPr>
                        <a:t>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message</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l" fontAlgn="ctr">
                        <a:buNone/>
                      </a:pPr>
                      <a:r>
                        <a:rPr lang="en-IN" sz="1600" b="0" i="0" u="none" strike="noStrike" dirty="0">
                          <a:solidFill>
                            <a:schemeClr val="tx1"/>
                          </a:solidFill>
                          <a:effectLst/>
                          <a:latin typeface="Calibri" panose="020F0502020204030204" charset="0"/>
                        </a:rPr>
                        <a:t>TEXT</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255</a:t>
                      </a: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endParaRPr lang="en-IN" sz="1600" b="0" i="0" u="none" strike="noStrike" dirty="0">
                        <a:solidFill>
                          <a:schemeClr val="tx1"/>
                        </a:solidFill>
                        <a:effectLst/>
                        <a:latin typeface="Calibri" panose="020F0502020204030204" charset="0"/>
                      </a:endParaRPr>
                    </a:p>
                  </a:txBody>
                  <a:tcPr marL="9525" marR="9525" marT="9525" marB="0" anchor="ctr"/>
                </a:tc>
                <a:tc>
                  <a:txBody>
                    <a:bodyPr/>
                    <a:lstStyle/>
                    <a:p>
                      <a:pPr algn="ctr" fontAlgn="ctr">
                        <a:buNone/>
                      </a:pPr>
                      <a:r>
                        <a:rPr lang="en-IN" sz="1600" b="0" i="0" u="none" strike="noStrike" dirty="0">
                          <a:solidFill>
                            <a:schemeClr val="tx1"/>
                          </a:solidFill>
                          <a:effectLst/>
                          <a:latin typeface="Calibri" panose="020F0502020204030204" charset="0"/>
                        </a:rPr>
                        <a:t>I want to...</a:t>
                      </a:r>
                      <a:endParaRPr lang="en-IN" sz="1600" b="0" i="0" u="none" strike="noStrike" dirty="0">
                        <a:solidFill>
                          <a:schemeClr val="tx1"/>
                        </a:solidFill>
                        <a:effectLst/>
                        <a:latin typeface="Calibri" panose="020F0502020204030204" charset="0"/>
                      </a:endParaRPr>
                    </a:p>
                  </a:txBody>
                  <a:tcPr marL="9525" marR="9525" marT="9525" marB="0"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3200"/>
            <a:ext cx="8229600" cy="1143000"/>
          </a:xfrm>
        </p:spPr>
        <p:txBody>
          <a:bodyPr/>
          <a:lstStyle/>
          <a:p>
            <a:r>
              <a:rPr lang="en-US" dirty="0"/>
              <a:t>Screenshots</a:t>
            </a:r>
            <a:endParaRPr lang="en-IN"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HOME</a:t>
            </a:r>
            <a:endParaRPr lang="en-IN" altLang="en-US" sz="3200" b="1" dirty="0"/>
          </a:p>
        </p:txBody>
      </p:sp>
      <p:pic>
        <p:nvPicPr>
          <p:cNvPr id="8" name="Content Placeholder 7" descr="home"/>
          <p:cNvPicPr>
            <a:picLocks noChangeAspect="1"/>
          </p:cNvPicPr>
          <p:nvPr>
            <p:ph idx="1"/>
          </p:nvPr>
        </p:nvPicPr>
        <p:blipFill>
          <a:blip r:embed="rId1"/>
          <a:stretch>
            <a:fillRect/>
          </a:stretch>
        </p:blipFill>
        <p:spPr>
          <a:xfrm>
            <a:off x="548640" y="1600200"/>
            <a:ext cx="8046085" cy="4526280"/>
          </a:xfrm>
          <a:prstGeom prst="rect">
            <a:avLst/>
          </a:prstGeom>
        </p:spPr>
      </p:pic>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10" name="Text Box 9"/>
          <p:cNvSpPr txBox="1"/>
          <p:nvPr/>
        </p:nvSpPr>
        <p:spPr>
          <a:xfrm>
            <a:off x="5544185" y="862965"/>
            <a:ext cx="309880" cy="368300"/>
          </a:xfrm>
          <a:prstGeom prst="rect">
            <a:avLst/>
          </a:prstGeom>
          <a:noFill/>
        </p:spPr>
        <p:txBody>
          <a:bodyPr wrap="none" rtlCol="0">
            <a:spAutoFit/>
          </a:bodyPr>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HEADER</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descr="header"/>
          <p:cNvPicPr>
            <a:picLocks noChangeAspect="1"/>
          </p:cNvPicPr>
          <p:nvPr>
            <p:ph idx="1"/>
          </p:nvPr>
        </p:nvPicPr>
        <p:blipFill>
          <a:blip r:embed="rId1"/>
          <a:srcRect/>
          <a:stretch>
            <a:fillRect/>
          </a:stretch>
        </p:blipFill>
        <p:spPr>
          <a:xfrm>
            <a:off x="548640" y="1600200"/>
            <a:ext cx="8046085" cy="45262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FOOTER</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7" name="Content Placeholder 6" descr="footer"/>
          <p:cNvPicPr>
            <a:picLocks noChangeAspect="1"/>
          </p:cNvPicPr>
          <p:nvPr>
            <p:ph idx="1"/>
          </p:nvPr>
        </p:nvPicPr>
        <p:blipFill>
          <a:blip r:embed="rId1"/>
          <a:stretch>
            <a:fillRect/>
          </a:stretch>
        </p:blipFill>
        <p:spPr>
          <a:xfrm>
            <a:off x="457200" y="2586990"/>
            <a:ext cx="8229600" cy="25520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endParaRPr lang="en-IN" dirty="0"/>
          </a:p>
        </p:txBody>
      </p:sp>
      <p:pic>
        <p:nvPicPr>
          <p:cNvPr id="6" name="Content Placeholder 5"/>
          <p:cNvPicPr>
            <a:picLocks noGrp="1" noChangeAspect="1"/>
          </p:cNvPicPr>
          <p:nvPr>
            <p:ph idx="1"/>
          </p:nvPr>
        </p:nvPicPr>
        <p:blipFill>
          <a:blip r:embed="rId1"/>
          <a:stretch>
            <a:fillRect/>
          </a:stretch>
        </p:blipFill>
        <p:spPr>
          <a:xfrm>
            <a:off x="481038" y="1723384"/>
            <a:ext cx="8229600" cy="4225896"/>
          </a:xfrm>
          <a:prstGeom prst="rect">
            <a:avLst/>
          </a:prstGeom>
        </p:spPr>
      </p:pic>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endParaRPr lang="en-IN" dirty="0"/>
          </a:p>
        </p:txBody>
      </p:sp>
      <p:pic>
        <p:nvPicPr>
          <p:cNvPr id="6" name="Content Placeholder 5"/>
          <p:cNvPicPr>
            <a:picLocks noGrp="1" noChangeAspect="1"/>
          </p:cNvPicPr>
          <p:nvPr>
            <p:ph idx="1"/>
          </p:nvPr>
        </p:nvPicPr>
        <p:blipFill>
          <a:blip r:embed="rId1"/>
          <a:stretch>
            <a:fillRect/>
          </a:stretch>
        </p:blipFill>
        <p:spPr>
          <a:xfrm>
            <a:off x="457200" y="1772816"/>
            <a:ext cx="8229600" cy="3744416"/>
          </a:xfrm>
          <a:prstGeom prst="rect">
            <a:avLst/>
          </a:prstGeom>
        </p:spPr>
      </p:pic>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E-PG PATHSHALA</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descr="e-pathshala"/>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FEEDBACK </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descr="feedback"/>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buFont typeface="Arial" panose="020B0604020202020204" pitchFamily="34" charset="0"/>
              <a:buChar char="•"/>
            </a:pPr>
            <a:r>
              <a:rPr lang="en-IN" altLang="en-US" sz="3000" dirty="0"/>
              <a:t>Department </a:t>
            </a:r>
            <a:r>
              <a:rPr lang="en-US" sz="3000" dirty="0"/>
              <a:t>Website for “Maharishi Pingla, School of Advance Computing and Information Technology ”.</a:t>
            </a:r>
            <a:endParaRPr lang="en-US" sz="3000" dirty="0"/>
          </a:p>
          <a:p>
            <a:r>
              <a:rPr lang="en-US" sz="3000" dirty="0"/>
              <a:t>It is define</a:t>
            </a:r>
            <a:r>
              <a:rPr lang="en-IN" altLang="en-US" sz="3000" dirty="0"/>
              <a:t>d</a:t>
            </a:r>
            <a:r>
              <a:rPr lang="en-US" sz="3000" dirty="0"/>
              <a:t> to creat</a:t>
            </a:r>
            <a:r>
              <a:rPr lang="en-IN" altLang="en-US" sz="3000" dirty="0"/>
              <a:t>e</a:t>
            </a:r>
            <a:r>
              <a:rPr lang="en-US" sz="3000" dirty="0"/>
              <a:t> easy way of communication between the department and it’s students. </a:t>
            </a:r>
            <a:endParaRPr lang="en-US" sz="3000" dirty="0"/>
          </a:p>
          <a:p>
            <a:r>
              <a:rPr lang="en-US" sz="3000" dirty="0"/>
              <a:t>The project's objective is to render the department's general material, such as course descriptions</a:t>
            </a:r>
            <a:r>
              <a:rPr lang="en-IN" altLang="en-US" sz="3000" dirty="0"/>
              <a:t> like course etc </a:t>
            </a:r>
            <a:r>
              <a:rPr lang="en-US" sz="3000" dirty="0"/>
              <a:t>faculty profiles, event planning, and a history of previous events</a:t>
            </a:r>
            <a:r>
              <a:rPr lang="en-IN" altLang="en-US" sz="3000" dirty="0"/>
              <a:t> and alumni details </a:t>
            </a:r>
            <a:r>
              <a:rPr lang="en-US" sz="3000" dirty="0"/>
              <a:t>easily accessible to all. </a:t>
            </a:r>
            <a:endParaRPr lang="en-US" sz="1800" dirty="0"/>
          </a:p>
          <a:p>
            <a:pPr marL="1771650" lvl="3" indent="-514350">
              <a:buNone/>
            </a:pPr>
            <a:r>
              <a:rPr lang="en-US" sz="1800" dirty="0"/>
              <a:t>			</a:t>
            </a:r>
            <a:endParaRPr lang="en-US" sz="1800" dirty="0"/>
          </a:p>
        </p:txBody>
      </p:sp>
      <p:sp>
        <p:nvSpPr>
          <p:cNvPr id="5" name="Footer Placeholder 4"/>
          <p:cNvSpPr>
            <a:spLocks noGrp="1"/>
          </p:cNvSpPr>
          <p:nvPr>
            <p:ph type="ftr" sz="quarter" idx="11"/>
          </p:nvPr>
        </p:nvSpPr>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dirty="0"/>
          </a:p>
        </p:txBody>
      </p:sp>
      <p:sp>
        <p:nvSpPr>
          <p:cNvPr id="4" name="Title 3"/>
          <p:cNvSpPr>
            <a:spLocks noGrp="1"/>
          </p:cNvSpPr>
          <p:nvPr>
            <p:ph type="title"/>
          </p:nvPr>
        </p:nvSpPr>
        <p:spPr/>
        <p:txBody>
          <a:bodyPr/>
          <a:lstStyle/>
          <a:p>
            <a:r>
              <a:rPr lang="en-US" dirty="0"/>
              <a:t>Project Profile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CATERING TO STUDENT DIVERSITY</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MENTOR MENTEE SYSTEM</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ACADEMICS</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descr="academics"/>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ACADEMICS DETAILS</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descr="academics-deatis"/>
          <p:cNvPicPr>
            <a:picLocks noChangeAspect="1"/>
          </p:cNvPicPr>
          <p:nvPr>
            <p:ph idx="1"/>
          </p:nvPr>
        </p:nvPicPr>
        <p:blipFill>
          <a:blip r:embed="rId1"/>
          <a:stretch>
            <a:fillRect/>
          </a:stretch>
        </p:blipFill>
        <p:spPr>
          <a:xfrm>
            <a:off x="548640" y="1600200"/>
            <a:ext cx="8046085" cy="4526280"/>
          </a:xfrm>
          <a:prstGeom prst="rect">
            <a:avLst/>
          </a:prstGeom>
        </p:spPr>
      </p:pic>
      <p:sp>
        <p:nvSpPr>
          <p:cNvPr id="8" name="Text Box 7"/>
          <p:cNvSpPr txBox="1"/>
          <p:nvPr/>
        </p:nvSpPr>
        <p:spPr>
          <a:xfrm>
            <a:off x="6264910" y="871220"/>
            <a:ext cx="309880" cy="368300"/>
          </a:xfrm>
          <a:prstGeom prst="rect">
            <a:avLst/>
          </a:prstGeom>
          <a:noFill/>
        </p:spPr>
        <p:txBody>
          <a:bodyPr wrap="none" rtlCol="0">
            <a:spAutoFit/>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PLACEMENT</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6264910" y="871220"/>
            <a:ext cx="309880" cy="368300"/>
          </a:xfrm>
          <a:prstGeom prst="rect">
            <a:avLst/>
          </a:prstGeom>
          <a:noFill/>
        </p:spPr>
        <p:txBody>
          <a:bodyPr wrap="none" rtlCol="0">
            <a:spAutoFit/>
          </a:bodyPr>
          <a:p>
            <a:endParaRPr lang="en-US"/>
          </a:p>
        </p:txBody>
      </p:sp>
      <p:pic>
        <p:nvPicPr>
          <p:cNvPr id="7" name="Content Placeholder 6"/>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#1 IN GUJARAT</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6264910" y="871220"/>
            <a:ext cx="309880" cy="368300"/>
          </a:xfrm>
          <a:prstGeom prst="rect">
            <a:avLst/>
          </a:prstGeom>
          <a:noFill/>
        </p:spPr>
        <p:txBody>
          <a:bodyPr wrap="none" rtlCol="0">
            <a:spAutoFit/>
          </a:bodyPr>
          <a:p>
            <a:endParaRPr lang="en-US"/>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HPC SYSTEMS</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6264910" y="871220"/>
            <a:ext cx="309880" cy="368300"/>
          </a:xfrm>
          <a:prstGeom prst="rect">
            <a:avLst/>
          </a:prstGeom>
          <a:noFill/>
        </p:spPr>
        <p:txBody>
          <a:bodyPr wrap="none" rtlCol="0">
            <a:spAutoFit/>
          </a:bodyPr>
          <a:p>
            <a:endParaRPr lang="en-US"/>
          </a:p>
        </p:txBody>
      </p:sp>
      <p:pic>
        <p:nvPicPr>
          <p:cNvPr id="7" name="Content Placeholder 6" descr="hpc"/>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SYLLABUS</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6264910" y="871220"/>
            <a:ext cx="309880" cy="368300"/>
          </a:xfrm>
          <a:prstGeom prst="rect">
            <a:avLst/>
          </a:prstGeom>
          <a:noFill/>
        </p:spPr>
        <p:txBody>
          <a:bodyPr wrap="none" rtlCol="0">
            <a:spAutoFit/>
          </a:bodyPr>
          <a:p>
            <a:endParaRPr lang="en-US"/>
          </a:p>
        </p:txBody>
      </p:sp>
      <p:pic>
        <p:nvPicPr>
          <p:cNvPr id="6" name="Content Placeholder 5" descr="syllabus"/>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dirty="0"/>
              <a:t>SYLLABUS DOCUMENT</a:t>
            </a:r>
            <a:endParaRPr lang="en-IN" altLang="en-US" sz="3200" b="1" dirty="0"/>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6264910" y="871220"/>
            <a:ext cx="309880" cy="368300"/>
          </a:xfrm>
          <a:prstGeom prst="rect">
            <a:avLst/>
          </a:prstGeom>
          <a:noFill/>
        </p:spPr>
        <p:txBody>
          <a:bodyPr wrap="none" rtlCol="0">
            <a:spAutoFit/>
          </a:bodyPr>
          <a:p>
            <a:endParaRPr lang="en-US"/>
          </a:p>
        </p:txBody>
      </p:sp>
      <p:pic>
        <p:nvPicPr>
          <p:cNvPr id="7" name="Content Placeholder 5"/>
          <p:cNvPicPr>
            <a:picLocks noGrp="1" noChangeAspect="1"/>
          </p:cNvPicPr>
          <p:nvPr>
            <p:ph idx="1"/>
          </p:nvPr>
        </p:nvPicPr>
        <p:blipFill>
          <a:blip r:embed="rId1"/>
          <a:stretch>
            <a:fillRect/>
          </a:stretch>
        </p:blipFill>
        <p:spPr>
          <a:xfrm>
            <a:off x="457200" y="1898650"/>
            <a:ext cx="8229600" cy="39287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ctr"/>
            <a:r>
              <a:rPr lang="en-IN" altLang="en-US" sz="3200" b="1" dirty="0"/>
              <a:t>RESULTS</a:t>
            </a:r>
            <a:endParaRPr lang="en-IN" alt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fld>
            <a:endParaRPr lang="en-US" dirty="0"/>
          </a:p>
        </p:txBody>
      </p:sp>
      <p:sp>
        <p:nvSpPr>
          <p:cNvPr id="4" name="Title 3"/>
          <p:cNvSpPr>
            <a:spLocks noGrp="1"/>
          </p:cNvSpPr>
          <p:nvPr>
            <p:ph type="ctrTitle"/>
          </p:nvPr>
        </p:nvSpPr>
        <p:spPr/>
        <p:txBody>
          <a:bodyPr/>
          <a:lstStyle/>
          <a:p>
            <a:r>
              <a:rPr lang="en-IN" altLang="en-US">
                <a:sym typeface="+mn-ea"/>
              </a:rPr>
              <a:t>SYSTEM ANALYSIS</a:t>
            </a:r>
            <a:endParaRPr lang="en-I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t>PAPERS</a:t>
            </a:r>
            <a:endParaRPr lang="en-IN" alt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t>AWARDS</a:t>
            </a:r>
            <a:endParaRPr lang="en-IN" alt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Events</a:t>
            </a:r>
            <a:endParaRPr 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t>EVENT DETAIL</a:t>
            </a:r>
            <a:endParaRPr lang="en-IN" alt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42" name="Picture 37"/>
          <p:cNvPicPr>
            <a:picLocks noChangeAspect="1"/>
          </p:cNvPicPr>
          <p:nvPr>
            <p:ph idx="1"/>
          </p:nvPr>
        </p:nvPicPr>
        <p:blipFill>
          <a:blip r:embed="rId1"/>
          <a:stretch>
            <a:fillRect/>
          </a:stretch>
        </p:blipFill>
        <p:spPr>
          <a:xfrm>
            <a:off x="548640" y="1600200"/>
            <a:ext cx="8046085" cy="45262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EVENTS</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43" name="Picture 38"/>
          <p:cNvPicPr>
            <a:picLocks noChangeAspect="1"/>
          </p:cNvPicPr>
          <p:nvPr>
            <p:ph idx="1"/>
          </p:nvPr>
        </p:nvPicPr>
        <p:blipFill>
          <a:blip r:embed="rId1"/>
          <a:stretch>
            <a:fillRect/>
          </a:stretch>
        </p:blipFill>
        <p:spPr>
          <a:xfrm>
            <a:off x="899795" y="1417955"/>
            <a:ext cx="7724775" cy="43446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b="1">
                <a:solidFill>
                  <a:schemeClr val="tx1"/>
                </a:solidFill>
                <a:effectLst>
                  <a:outerShdw blurRad="38100" dist="19050" dir="2700000" algn="tl" rotWithShape="0">
                    <a:schemeClr val="dk1">
                      <a:alpha val="40000"/>
                    </a:schemeClr>
                  </a:outerShdw>
                </a:effectLst>
              </a:rPr>
              <a:t>NEWS</a:t>
            </a:r>
            <a:endParaRPr lang="en-IN" altLang="en-US" sz="3200" b="1">
              <a:solidFill>
                <a:schemeClr val="tx1"/>
              </a:solidFill>
              <a:effectLst>
                <a:outerShdw blurRad="38100" dist="19050" dir="2700000" algn="tl" rotWithShape="0">
                  <a:schemeClr val="dk1">
                    <a:alpha val="40000"/>
                  </a:schemeClr>
                </a:outerShdw>
              </a:effectLst>
            </a:endParaRPr>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145" name="Picture 40"/>
          <p:cNvPicPr>
            <a:picLocks noChangeAspect="1"/>
          </p:cNvPicPr>
          <p:nvPr>
            <p:ph idx="1"/>
          </p:nvPr>
        </p:nvPicPr>
        <p:blipFill>
          <a:blip r:embed="rId1"/>
          <a:stretch>
            <a:fillRect/>
          </a:stretch>
        </p:blipFill>
        <p:spPr>
          <a:xfrm>
            <a:off x="443230" y="1628775"/>
            <a:ext cx="8257540" cy="38341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b="1"/>
              <a:t>NEWS DETAILS</a:t>
            </a:r>
            <a:endParaRPr lang="en-IN" altLang="en-US" sz="3200" b="1"/>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146" name="Picture 41"/>
          <p:cNvPicPr>
            <a:picLocks noChangeAspect="1"/>
          </p:cNvPicPr>
          <p:nvPr>
            <p:ph idx="1"/>
          </p:nvPr>
        </p:nvPicPr>
        <p:blipFill>
          <a:blip r:embed="rId1"/>
          <a:stretch>
            <a:fillRect/>
          </a:stretch>
        </p:blipFill>
        <p:spPr>
          <a:xfrm>
            <a:off x="457200" y="1961515"/>
            <a:ext cx="8229600" cy="380301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GALLERY</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40" name="Picture 35"/>
          <p:cNvPicPr>
            <a:picLocks noChangeAspect="1"/>
          </p:cNvPicPr>
          <p:nvPr>
            <p:ph idx="1"/>
          </p:nvPr>
        </p:nvPicPr>
        <p:blipFill>
          <a:blip r:embed="rId1"/>
          <a:stretch>
            <a:fillRect/>
          </a:stretch>
        </p:blipFill>
        <p:spPr>
          <a:xfrm>
            <a:off x="755650" y="1556385"/>
            <a:ext cx="8067675" cy="453771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Gallery</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pic>
        <p:nvPicPr>
          <p:cNvPr id="144" name="Picture 39"/>
          <p:cNvPicPr>
            <a:picLocks noChangeAspect="1"/>
          </p:cNvPicPr>
          <p:nvPr>
            <p:ph idx="1"/>
          </p:nvPr>
        </p:nvPicPr>
        <p:blipFill>
          <a:blip r:embed="rId1"/>
          <a:stretch>
            <a:fillRect/>
          </a:stretch>
        </p:blipFill>
        <p:spPr>
          <a:xfrm>
            <a:off x="690245" y="1401445"/>
            <a:ext cx="7840345" cy="46374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27013"/>
            <a:ext cx="8229600" cy="1143000"/>
          </a:xfrm>
        </p:spPr>
        <p:txBody>
          <a:bodyPr/>
          <a:lstStyle/>
          <a:p>
            <a:r>
              <a:rPr lang="en-IN" altLang="en-US" sz="3200" b="1" dirty="0"/>
              <a:t>CIRCULARS</a:t>
            </a:r>
            <a:endParaRPr lang="en-IN" altLang="en-US"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37" name="Picture 32"/>
          <p:cNvPicPr>
            <a:picLocks noChangeAspect="1"/>
          </p:cNvPicPr>
          <p:nvPr>
            <p:ph idx="1"/>
          </p:nvPr>
        </p:nvPicPr>
        <p:blipFill>
          <a:blip r:embed="rId1"/>
          <a:stretch>
            <a:fillRect/>
          </a:stretch>
        </p:blipFill>
        <p:spPr>
          <a:xfrm>
            <a:off x="828040" y="1340485"/>
            <a:ext cx="7830185" cy="440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Requirements</a:t>
            </a:r>
            <a:endParaRPr lang="en-IN" altLang="en-US" dirty="0"/>
          </a:p>
        </p:txBody>
      </p:sp>
      <p:sp>
        <p:nvSpPr>
          <p:cNvPr id="3" name="Content Placeholder 2"/>
          <p:cNvSpPr>
            <a:spLocks noGrp="1"/>
          </p:cNvSpPr>
          <p:nvPr>
            <p:ph idx="1"/>
          </p:nvPr>
        </p:nvSpPr>
        <p:spPr>
          <a:xfrm>
            <a:off x="457200" y="1600200"/>
            <a:ext cx="8229600" cy="4525963"/>
          </a:xfrm>
        </p:spPr>
        <p:txBody>
          <a:bodyPr>
            <a:normAutofit fontScale="80000"/>
          </a:bodyPr>
          <a:lstStyle/>
          <a:p>
            <a:r>
              <a:rPr lang="en-US" dirty="0"/>
              <a:t>Requirements o</a:t>
            </a:r>
            <a:r>
              <a:rPr lang="en-IN" altLang="en-US" dirty="0"/>
              <a:t>f</a:t>
            </a:r>
            <a:r>
              <a:rPr lang="en-US" dirty="0"/>
              <a:t> Admin</a:t>
            </a:r>
            <a:endParaRPr lang="en-US" dirty="0"/>
          </a:p>
          <a:p>
            <a:pPr lvl="1"/>
            <a:r>
              <a:rPr lang="en-IN" altLang="en-US" dirty="0"/>
              <a:t>Login</a:t>
            </a:r>
            <a:endParaRPr lang="en-IN" altLang="en-US" dirty="0"/>
          </a:p>
          <a:p>
            <a:pPr lvl="1"/>
            <a:r>
              <a:rPr lang="en-IN" altLang="en-US" dirty="0">
                <a:sym typeface="+mn-ea"/>
              </a:rPr>
              <a:t>Manage E</a:t>
            </a:r>
            <a:r>
              <a:rPr lang="en-US" dirty="0">
                <a:sym typeface="+mn-ea"/>
              </a:rPr>
              <a:t>vents</a:t>
            </a:r>
            <a:endParaRPr lang="en-US" dirty="0"/>
          </a:p>
          <a:p>
            <a:pPr lvl="1"/>
            <a:r>
              <a:rPr lang="en-IN" altLang="en-US" dirty="0"/>
              <a:t>Manage</a:t>
            </a:r>
            <a:r>
              <a:rPr lang="en-US" dirty="0"/>
              <a:t> </a:t>
            </a:r>
            <a:r>
              <a:rPr lang="en-IN" altLang="en-US" dirty="0"/>
              <a:t>N</a:t>
            </a:r>
            <a:r>
              <a:rPr lang="en-US" dirty="0"/>
              <a:t>ews letter</a:t>
            </a:r>
            <a:endParaRPr lang="en-US" dirty="0"/>
          </a:p>
          <a:p>
            <a:pPr lvl="1"/>
            <a:r>
              <a:rPr lang="en-US" dirty="0"/>
              <a:t>Manages </a:t>
            </a:r>
            <a:r>
              <a:rPr lang="en-IN" altLang="en-US" dirty="0"/>
              <a:t>S</a:t>
            </a:r>
            <a:r>
              <a:rPr lang="en-US" dirty="0"/>
              <a:t>yllabu</a:t>
            </a:r>
            <a:r>
              <a:rPr lang="en-IN" altLang="en-US" dirty="0"/>
              <a:t>s</a:t>
            </a:r>
            <a:endParaRPr lang="en-IN" altLang="en-US" dirty="0"/>
          </a:p>
          <a:p>
            <a:pPr lvl="1"/>
            <a:r>
              <a:rPr lang="en-IN" altLang="en-US" dirty="0"/>
              <a:t>Manages Course and Syllabus</a:t>
            </a:r>
            <a:endParaRPr lang="en-IN" altLang="en-US" dirty="0"/>
          </a:p>
          <a:p>
            <a:pPr lvl="1"/>
            <a:r>
              <a:rPr lang="en-IN" altLang="en-US" dirty="0"/>
              <a:t>Manages Feedback</a:t>
            </a:r>
            <a:endParaRPr lang="en-IN" altLang="en-US" dirty="0"/>
          </a:p>
          <a:p>
            <a:pPr lvl="1"/>
            <a:r>
              <a:rPr lang="en-IN" altLang="en-US" dirty="0">
                <a:sym typeface="+mn-ea"/>
              </a:rPr>
              <a:t>Manages Awards</a:t>
            </a:r>
            <a:endParaRPr lang="en-IN" altLang="en-US" dirty="0"/>
          </a:p>
          <a:p>
            <a:pPr lvl="1"/>
            <a:r>
              <a:rPr lang="en-IN" altLang="en-US" dirty="0"/>
              <a:t>Manages Papers</a:t>
            </a:r>
            <a:endParaRPr lang="en-IN" altLang="en-US" dirty="0"/>
          </a:p>
          <a:p>
            <a:pPr lvl="1"/>
            <a:r>
              <a:rPr lang="en-IN" altLang="en-US" dirty="0"/>
              <a:t>Mananges Results</a:t>
            </a:r>
            <a:endParaRPr lang="en-IN" altLang="en-US" dirty="0"/>
          </a:p>
          <a:p>
            <a:pPr lvl="1"/>
            <a:r>
              <a:rPr lang="en-IN" altLang="en-US" dirty="0"/>
              <a:t>Manages Circular</a:t>
            </a:r>
            <a:endParaRPr lang="en-IN" altLang="en-US"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ADMIN HOME PAGE</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3" name="Text Box 2"/>
          <p:cNvSpPr txBox="1"/>
          <p:nvPr/>
        </p:nvSpPr>
        <p:spPr>
          <a:xfrm>
            <a:off x="5393055" y="837565"/>
            <a:ext cx="309880" cy="368300"/>
          </a:xfrm>
          <a:prstGeom prst="rect">
            <a:avLst/>
          </a:prstGeom>
          <a:noFill/>
        </p:spPr>
        <p:txBody>
          <a:bodyPr wrap="none" rtlCol="0">
            <a:spAutoFit/>
          </a:bodyPr>
          <a:p>
            <a:endParaRPr lang="en-US"/>
          </a:p>
        </p:txBody>
      </p:sp>
      <p:pic>
        <p:nvPicPr>
          <p:cNvPr id="157" name="Picture 42"/>
          <p:cNvPicPr>
            <a:picLocks noChangeAspect="1"/>
          </p:cNvPicPr>
          <p:nvPr>
            <p:ph idx="1"/>
          </p:nvPr>
        </p:nvPicPr>
        <p:blipFill>
          <a:blip r:embed="rId1"/>
          <a:stretch>
            <a:fillRect/>
          </a:stretch>
        </p:blipFill>
        <p:spPr>
          <a:xfrm>
            <a:off x="548640" y="1475740"/>
            <a:ext cx="8267700" cy="465074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EVENT</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63" name="Picture 43"/>
          <p:cNvPicPr>
            <a:picLocks noChangeAspect="1"/>
          </p:cNvPicPr>
          <p:nvPr>
            <p:ph idx="1"/>
          </p:nvPr>
        </p:nvPicPr>
        <p:blipFill>
          <a:blip r:embed="rId1"/>
          <a:stretch>
            <a:fillRect/>
          </a:stretch>
        </p:blipFill>
        <p:spPr>
          <a:xfrm>
            <a:off x="972185" y="1412875"/>
            <a:ext cx="7510780" cy="462470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EVENT</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COURSES</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5636260" y="854710"/>
            <a:ext cx="309880" cy="368300"/>
          </a:xfrm>
          <a:prstGeom prst="rect">
            <a:avLst/>
          </a:prstGeom>
          <a:noFill/>
        </p:spPr>
        <p:txBody>
          <a:bodyPr wrap="none" rtlCol="0">
            <a:spAutoFit/>
          </a:bodyPr>
          <a:p>
            <a:endParaRPr lang="en-US"/>
          </a:p>
        </p:txBody>
      </p:sp>
      <p:pic>
        <p:nvPicPr>
          <p:cNvPr id="164" name="Picture 44"/>
          <p:cNvPicPr>
            <a:picLocks noChangeAspect="1"/>
          </p:cNvPicPr>
          <p:nvPr>
            <p:ph idx="1"/>
          </p:nvPr>
        </p:nvPicPr>
        <p:blipFill>
          <a:blip r:embed="rId1"/>
          <a:stretch>
            <a:fillRect/>
          </a:stretch>
        </p:blipFill>
        <p:spPr>
          <a:xfrm>
            <a:off x="899795" y="1489075"/>
            <a:ext cx="7600315" cy="42252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COURSES</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8" name="Text Box 7"/>
          <p:cNvSpPr txBox="1"/>
          <p:nvPr/>
        </p:nvSpPr>
        <p:spPr>
          <a:xfrm>
            <a:off x="5636260" y="854710"/>
            <a:ext cx="309880" cy="368300"/>
          </a:xfrm>
          <a:prstGeom prst="rect">
            <a:avLst/>
          </a:prstGeom>
          <a:noFill/>
        </p:spPr>
        <p:txBody>
          <a:bodyPr wrap="none" rtlCol="0">
            <a:spAutoFit/>
          </a:bodyPr>
          <a:p>
            <a:endParaRPr lang="en-US"/>
          </a:p>
        </p:txBody>
      </p:sp>
      <p:pic>
        <p:nvPicPr>
          <p:cNvPr id="6" name="Content Placeholder 5"/>
          <p:cNvPicPr>
            <a:picLocks noChangeAspect="1"/>
          </p:cNvPicPr>
          <p:nvPr>
            <p:ph idx="1"/>
          </p:nvPr>
        </p:nvPicPr>
        <p:blipFill>
          <a:blip r:embed="rId1"/>
          <a:stretch>
            <a:fillRect/>
          </a:stretch>
        </p:blipFill>
        <p:spPr>
          <a:xfrm>
            <a:off x="548640" y="1600200"/>
            <a:ext cx="8046085" cy="45262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ADMISSION ENQUIRY</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66" name="Picture 45"/>
          <p:cNvPicPr>
            <a:picLocks noChangeAspect="1"/>
          </p:cNvPicPr>
          <p:nvPr>
            <p:ph idx="1"/>
          </p:nvPr>
        </p:nvPicPr>
        <p:blipFill>
          <a:blip r:embed="rId1"/>
          <a:stretch>
            <a:fillRect/>
          </a:stretch>
        </p:blipFill>
        <p:spPr>
          <a:xfrm>
            <a:off x="732790" y="1417955"/>
            <a:ext cx="7754620" cy="450659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NEWS PAGE</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168" name="Picture 46"/>
          <p:cNvPicPr>
            <a:picLocks noChangeAspect="1"/>
          </p:cNvPicPr>
          <p:nvPr>
            <p:ph idx="1"/>
          </p:nvPr>
        </p:nvPicPr>
        <p:blipFill>
          <a:blip r:embed="rId1"/>
          <a:stretch>
            <a:fillRect/>
          </a:stretch>
        </p:blipFill>
        <p:spPr>
          <a:xfrm>
            <a:off x="337820" y="1481455"/>
            <a:ext cx="8364220" cy="467550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NEWS</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8" name="Content Placeholder 7"/>
          <p:cNvPicPr>
            <a:picLocks noChangeAspect="1"/>
          </p:cNvPicPr>
          <p:nvPr>
            <p:ph idx="1"/>
          </p:nvPr>
        </p:nvPicPr>
        <p:blipFill>
          <a:blip r:embed="rId1"/>
          <a:stretch>
            <a:fillRect/>
          </a:stretch>
        </p:blipFill>
        <p:spPr>
          <a:xfrm>
            <a:off x="548640" y="1600200"/>
            <a:ext cx="8046085" cy="4526280"/>
          </a:xfrm>
          <a:prstGeom prst="rect">
            <a:avLst/>
          </a:prstGeom>
        </p:spPr>
      </p:pic>
      <p:sp>
        <p:nvSpPr>
          <p:cNvPr id="9" name="Text Box 8"/>
          <p:cNvSpPr txBox="1"/>
          <p:nvPr/>
        </p:nvSpPr>
        <p:spPr>
          <a:xfrm>
            <a:off x="6398895" y="896620"/>
            <a:ext cx="309880" cy="368300"/>
          </a:xfrm>
          <a:prstGeom prst="rect">
            <a:avLst/>
          </a:prstGeom>
          <a:noFill/>
        </p:spPr>
        <p:txBody>
          <a:bodyPr wrap="none" rtlCol="0">
            <a:spAutoFit/>
          </a:bodyPr>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AWARDS</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9" name="Text Box 8"/>
          <p:cNvSpPr txBox="1"/>
          <p:nvPr/>
        </p:nvSpPr>
        <p:spPr>
          <a:xfrm>
            <a:off x="6398895" y="896620"/>
            <a:ext cx="309880" cy="368300"/>
          </a:xfrm>
          <a:prstGeom prst="rect">
            <a:avLst/>
          </a:prstGeom>
          <a:noFill/>
        </p:spPr>
        <p:txBody>
          <a:bodyPr wrap="none" rtlCol="0">
            <a:spAutoFit/>
          </a:bodyPr>
          <a:p>
            <a:endParaRPr lang="en-US"/>
          </a:p>
        </p:txBody>
      </p:sp>
      <p:pic>
        <p:nvPicPr>
          <p:cNvPr id="170" name="Picture 47"/>
          <p:cNvPicPr>
            <a:picLocks noChangeAspect="1"/>
          </p:cNvPicPr>
          <p:nvPr>
            <p:ph idx="1"/>
          </p:nvPr>
        </p:nvPicPr>
        <p:blipFill>
          <a:blip r:embed="rId1"/>
          <a:stretch>
            <a:fillRect/>
          </a:stretch>
        </p:blipFill>
        <p:spPr>
          <a:xfrm>
            <a:off x="972185" y="1412875"/>
            <a:ext cx="7627620" cy="4397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ADD RESULT / PAPER / CIRCULAR</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9" name="Text Box 8"/>
          <p:cNvSpPr txBox="1"/>
          <p:nvPr/>
        </p:nvSpPr>
        <p:spPr>
          <a:xfrm>
            <a:off x="6398895" y="896620"/>
            <a:ext cx="309880" cy="368300"/>
          </a:xfrm>
          <a:prstGeom prst="rect">
            <a:avLst/>
          </a:prstGeom>
          <a:noFill/>
        </p:spPr>
        <p:txBody>
          <a:bodyPr wrap="none" rtlCol="0">
            <a:spAutoFit/>
          </a:bodyPr>
          <a:p>
            <a:endParaRPr lang="en-US"/>
          </a:p>
        </p:txBody>
      </p:sp>
      <p:pic>
        <p:nvPicPr>
          <p:cNvPr id="171" name="Picture 48"/>
          <p:cNvPicPr>
            <a:picLocks noChangeAspect="1"/>
          </p:cNvPicPr>
          <p:nvPr>
            <p:ph idx="1"/>
          </p:nvPr>
        </p:nvPicPr>
        <p:blipFill>
          <a:blip r:embed="rId1"/>
          <a:stretch>
            <a:fillRect/>
          </a:stretch>
        </p:blipFill>
        <p:spPr>
          <a:xfrm>
            <a:off x="548640" y="1600200"/>
            <a:ext cx="8046085" cy="45262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Use Case</a:t>
            </a:r>
            <a:endParaRPr lang="en-IN" altLang="en-US"/>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3" name="Text Box 2"/>
          <p:cNvSpPr txBox="1"/>
          <p:nvPr/>
        </p:nvSpPr>
        <p:spPr>
          <a:xfrm>
            <a:off x="6139180" y="728980"/>
            <a:ext cx="309880" cy="368300"/>
          </a:xfrm>
          <a:prstGeom prst="rect">
            <a:avLst/>
          </a:prstGeom>
          <a:noFill/>
        </p:spPr>
        <p:txBody>
          <a:bodyPr wrap="none" rtlCol="0">
            <a:spAutoFit/>
          </a:bodyPr>
          <a:p>
            <a:endParaRPr lang="en-US"/>
          </a:p>
        </p:txBody>
      </p:sp>
      <p:pic>
        <p:nvPicPr>
          <p:cNvPr id="9" name="Content Placeholder 8" descr="visitor"/>
          <p:cNvPicPr>
            <a:picLocks noChangeAspect="1"/>
          </p:cNvPicPr>
          <p:nvPr>
            <p:ph idx="1"/>
          </p:nvPr>
        </p:nvPicPr>
        <p:blipFill>
          <a:blip r:embed="rId1"/>
          <a:stretch>
            <a:fillRect/>
          </a:stretch>
        </p:blipFill>
        <p:spPr>
          <a:xfrm>
            <a:off x="1623060" y="1600200"/>
            <a:ext cx="5897245" cy="45262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FEEDBACK</a:t>
            </a:r>
            <a:endParaRPr lang="en-IN" sz="3200"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9" name="Text Box 8"/>
          <p:cNvSpPr txBox="1"/>
          <p:nvPr/>
        </p:nvSpPr>
        <p:spPr>
          <a:xfrm>
            <a:off x="6398895" y="896620"/>
            <a:ext cx="309880" cy="368300"/>
          </a:xfrm>
          <a:prstGeom prst="rect">
            <a:avLst/>
          </a:prstGeom>
          <a:noFill/>
        </p:spPr>
        <p:txBody>
          <a:bodyPr wrap="none" rtlCol="0">
            <a:spAutoFit/>
          </a:bodyPr>
          <a:p>
            <a:endParaRPr lang="en-US"/>
          </a:p>
        </p:txBody>
      </p:sp>
      <p:pic>
        <p:nvPicPr>
          <p:cNvPr id="172" name="Picture 49"/>
          <p:cNvPicPr>
            <a:picLocks noChangeAspect="1"/>
          </p:cNvPicPr>
          <p:nvPr>
            <p:ph idx="1"/>
          </p:nvPr>
        </p:nvPicPr>
        <p:blipFill>
          <a:blip r:embed="rId1"/>
          <a:stretch>
            <a:fillRect/>
          </a:stretch>
        </p:blipFill>
        <p:spPr>
          <a:xfrm>
            <a:off x="563245" y="1386205"/>
            <a:ext cx="7842885" cy="458724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IN" dirty="0"/>
          </a:p>
        </p:txBody>
      </p:sp>
      <p:sp>
        <p:nvSpPr>
          <p:cNvPr id="3" name="Content Placeholder 2"/>
          <p:cNvSpPr>
            <a:spLocks noGrp="1"/>
          </p:cNvSpPr>
          <p:nvPr>
            <p:ph idx="1"/>
          </p:nvPr>
        </p:nvSpPr>
        <p:spPr/>
        <p:txBody>
          <a:bodyPr>
            <a:normAutofit/>
          </a:bodyPr>
          <a:lstStyle/>
          <a:p>
            <a:pPr marL="0" indent="0">
              <a:buNone/>
            </a:pPr>
            <a:endParaRPr lang="en-US" sz="2000" dirty="0"/>
          </a:p>
          <a:p>
            <a:r>
              <a:rPr lang="en-US" sz="2000" dirty="0"/>
              <a:t>Throughout this website, we have showcased our accomplished faculty, and diverse range of programs, highlighting our dedication to fostering intellectual curiosity and professional </a:t>
            </a:r>
            <a:r>
              <a:rPr lang="en-US" sz="2000"/>
              <a:t>growth.</a:t>
            </a:r>
            <a:endParaRPr lang="en-US" sz="2000" dirty="0"/>
          </a:p>
          <a:p>
            <a:r>
              <a:rPr lang="en-US" sz="2000" dirty="0"/>
              <a:t>Whether you are a prospective student, current student, faculty member, or community member, we encourage you to explore our website further to learn more about our department, its resources, and the valuable opportunities it offers. Should you have any questions or require additional information, our dedicated staff is here to assist you.</a:t>
            </a:r>
            <a:endParaRPr lang="en-IN" sz="2000"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Future Work</a:t>
            </a:r>
            <a:endParaRPr lang="en-IN" altLang="en-US"/>
          </a:p>
        </p:txBody>
      </p:sp>
      <p:sp>
        <p:nvSpPr>
          <p:cNvPr id="3" name="Content Placeholder 2"/>
          <p:cNvSpPr>
            <a:spLocks noGrp="1"/>
          </p:cNvSpPr>
          <p:nvPr>
            <p:ph idx="1"/>
          </p:nvPr>
        </p:nvSpPr>
        <p:spPr/>
        <p:txBody>
          <a:bodyPr/>
          <a:lstStyle/>
          <a:p>
            <a:r>
              <a:rPr lang="en-IN" altLang="en-US"/>
              <a:t>Integrate placement record year vise</a:t>
            </a:r>
            <a:endParaRPr lang="en-IN" altLang="en-US"/>
          </a:p>
          <a:p>
            <a:r>
              <a:rPr lang="en-IN" altLang="en-US"/>
              <a:t>Integrate all faculty details</a:t>
            </a:r>
            <a:endParaRPr lang="en-IN" altLang="en-US"/>
          </a:p>
          <a:p>
            <a:r>
              <a:rPr lang="en-IN" altLang="en-US"/>
              <a:t>Integrate Images and other details in 100% placement and #1 in Gujarat pages.</a:t>
            </a:r>
            <a:endParaRPr lang="en-IN" altLang="en-US"/>
          </a:p>
          <a:p>
            <a:r>
              <a:rPr lang="en-IN" altLang="en-US"/>
              <a:t>Provide summary in charts about no.of Course, no. of Faculty, no.of Events and no.of Papers etc.</a:t>
            </a:r>
            <a:endParaRPr lang="en-IN" altLang="en-US"/>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References</a:t>
            </a:r>
            <a:endParaRPr lang="en-IN" altLang="en-US"/>
          </a:p>
        </p:txBody>
      </p:sp>
      <p:sp>
        <p:nvSpPr>
          <p:cNvPr id="3" name="Content Placeholder 2"/>
          <p:cNvSpPr>
            <a:spLocks noGrp="1"/>
          </p:cNvSpPr>
          <p:nvPr>
            <p:ph idx="1"/>
          </p:nvPr>
        </p:nvSpPr>
        <p:spPr/>
        <p:txBody>
          <a:bodyPr/>
          <a:p>
            <a:r>
              <a:rPr lang="en-IN" altLang="en-US">
                <a:hlinkClick r:id="rId1"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rPr>
              <a:t>Gujarat University</a:t>
            </a:r>
            <a:endParaRPr lang="en-IN" altLang="en-US">
              <a:hlinkClick r:id="rId1"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endParaRPr>
          </a:p>
          <a:p>
            <a:r>
              <a:rPr lang="en-IN" altLang="en-US"/>
              <a:t>Nirma University</a:t>
            </a:r>
            <a:endParaRPr lang="en-IN" altLang="en-US"/>
          </a:p>
        </p:txBody>
      </p:sp>
      <p:sp>
        <p:nvSpPr>
          <p:cNvPr id="4" name="Footer Placeholder 3"/>
          <p:cNvSpPr>
            <a:spLocks noGrp="1"/>
          </p:cNvSpPr>
          <p:nvPr>
            <p:ph type="ftr" sz="quarter" idx="11"/>
          </p:nvPr>
        </p:nvSpPr>
        <p:spPr/>
        <p:txBody>
          <a:bodyPr/>
          <a:p>
            <a:r>
              <a:rPr lang="en-US" dirty="0"/>
              <a:t>Department of Computer Science </a:t>
            </a:r>
            <a:endParaRPr lang="en-US" dirty="0"/>
          </a:p>
        </p:txBody>
      </p:sp>
      <p:sp>
        <p:nvSpPr>
          <p:cNvPr id="5" name="Slide Number Placeholder 4"/>
          <p:cNvSpPr>
            <a:spLocks noGrp="1"/>
          </p:cNvSpPr>
          <p:nvPr>
            <p:ph type="sldNum" sz="quarter" idx="12"/>
          </p:nvPr>
        </p:nvSpPr>
        <p:spPr/>
        <p:txBody>
          <a:bodyPr/>
          <a:p>
            <a:fld id="{4EE46D15-3898-4B85-9369-B7C77A63AF05}" type="slidenum">
              <a:rPr lang="en-US" smtClean="0"/>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971800"/>
            <a:ext cx="8229600" cy="1143000"/>
          </a:xfrm>
        </p:spPr>
        <p:txBody>
          <a:bodyPr>
            <a:normAutofit/>
          </a:bodyPr>
          <a:lstStyle/>
          <a:p>
            <a:r>
              <a:rPr lang="en-US" b="1" u="sng" dirty="0">
                <a:ln>
                  <a:solidFill>
                    <a:srgbClr val="002060"/>
                  </a:solidFill>
                </a:ln>
                <a:solidFill>
                  <a:srgbClr val="7030A0"/>
                </a:solidFill>
                <a:latin typeface="Bahnschrift" panose="020B0502040204020203" pitchFamily="34" charset="0"/>
              </a:rPr>
              <a:t>Thank </a:t>
            </a:r>
            <a:r>
              <a:rPr lang="en-US" b="1" u="sng" dirty="0">
                <a:solidFill>
                  <a:srgbClr val="7030A0"/>
                </a:solidFill>
                <a:latin typeface="Bahnschrift" panose="020B0502040204020203" pitchFamily="34" charset="0"/>
              </a:rPr>
              <a:t>Yo</a:t>
            </a:r>
            <a:r>
              <a:rPr lang="en-IN" altLang="en-US" b="1" u="sng" dirty="0">
                <a:solidFill>
                  <a:srgbClr val="7030A0"/>
                </a:solidFill>
                <a:latin typeface="Bahnschrift" panose="020B0502040204020203" pitchFamily="34" charset="0"/>
              </a:rPr>
              <a:t>u</a:t>
            </a:r>
            <a:endParaRPr lang="en-IN" altLang="en-US" b="1" u="sng" dirty="0">
              <a:solidFill>
                <a:srgbClr val="7030A0"/>
              </a:solidFill>
              <a:latin typeface="Bahnschrift" panose="020B0502040204020203" pitchFamily="34" charset="0"/>
            </a:endParaRPr>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Use Case</a:t>
            </a:r>
            <a:endParaRPr lang="en-IN" altLang="en-US"/>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sp>
        <p:nvSpPr>
          <p:cNvPr id="3" name="Text Box 2"/>
          <p:cNvSpPr txBox="1"/>
          <p:nvPr/>
        </p:nvSpPr>
        <p:spPr>
          <a:xfrm>
            <a:off x="6139180" y="728980"/>
            <a:ext cx="309880" cy="368300"/>
          </a:xfrm>
          <a:prstGeom prst="rect">
            <a:avLst/>
          </a:prstGeom>
          <a:noFill/>
        </p:spPr>
        <p:txBody>
          <a:bodyPr wrap="none" rtlCol="0">
            <a:spAutoFit/>
          </a:bodyPr>
          <a:p>
            <a:endParaRPr lang="en-US"/>
          </a:p>
        </p:txBody>
      </p:sp>
      <p:pic>
        <p:nvPicPr>
          <p:cNvPr id="7" name="Content Placeholder 6" descr="admin"/>
          <p:cNvPicPr>
            <a:picLocks noChangeAspect="1"/>
          </p:cNvPicPr>
          <p:nvPr>
            <p:ph idx="1"/>
          </p:nvPr>
        </p:nvPicPr>
        <p:blipFill>
          <a:blip r:embed="rId1"/>
          <a:stretch>
            <a:fillRect/>
          </a:stretch>
        </p:blipFill>
        <p:spPr>
          <a:xfrm>
            <a:off x="2701925" y="1600200"/>
            <a:ext cx="3738880" cy="4526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Use case</a:t>
            </a:r>
            <a:endParaRPr lang="en-IN" altLang="en-US"/>
          </a:p>
        </p:txBody>
      </p:sp>
      <p:sp>
        <p:nvSpPr>
          <p:cNvPr id="4" name="Footer Placeholder 3"/>
          <p:cNvSpPr>
            <a:spLocks noGrp="1"/>
          </p:cNvSpPr>
          <p:nvPr>
            <p:ph type="ftr" sz="quarter" idx="11"/>
          </p:nvPr>
        </p:nvSpPr>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dirty="0"/>
          </a:p>
        </p:txBody>
      </p:sp>
      <p:pic>
        <p:nvPicPr>
          <p:cNvPr id="7" name="Content Placeholder 6" descr="join"/>
          <p:cNvPicPr>
            <a:picLocks noChangeAspect="1"/>
          </p:cNvPicPr>
          <p:nvPr>
            <p:ph idx="1"/>
          </p:nvPr>
        </p:nvPicPr>
        <p:blipFill>
          <a:blip r:embed="rId1"/>
          <a:stretch>
            <a:fillRect/>
          </a:stretch>
        </p:blipFill>
        <p:spPr>
          <a:xfrm>
            <a:off x="2416175" y="1600200"/>
            <a:ext cx="4310380" cy="45262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8506</Words>
  <Application>WPS Presentation</Application>
  <PresentationFormat>On-screen Show (4:3)</PresentationFormat>
  <Paragraphs>1389</Paragraphs>
  <Slides>74</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74</vt:i4>
      </vt:variant>
    </vt:vector>
  </HeadingPairs>
  <TitlesOfParts>
    <vt:vector size="85" baseType="lpstr">
      <vt:lpstr>Arial</vt:lpstr>
      <vt:lpstr>SimSun</vt:lpstr>
      <vt:lpstr>Wingdings</vt:lpstr>
      <vt:lpstr>Wingdings</vt:lpstr>
      <vt:lpstr>Calibri</vt:lpstr>
      <vt:lpstr>Microsoft YaHei</vt:lpstr>
      <vt:lpstr>Arial Unicode MS</vt:lpstr>
      <vt:lpstr>Calibri</vt:lpstr>
      <vt:lpstr>Calibri</vt:lpstr>
      <vt:lpstr>Bahnschrift</vt:lpstr>
      <vt:lpstr>Office Theme</vt:lpstr>
      <vt:lpstr>PowerPoint 演示文稿</vt:lpstr>
      <vt:lpstr>Table of Content</vt:lpstr>
      <vt:lpstr>Project Profile</vt:lpstr>
      <vt:lpstr>Project Profile</vt:lpstr>
      <vt:lpstr>SYSTEM ANALYSIS</vt:lpstr>
      <vt:lpstr>Requirements</vt:lpstr>
      <vt:lpstr>Use Case</vt:lpstr>
      <vt:lpstr>Use Case</vt:lpstr>
      <vt:lpstr>Use case</vt:lpstr>
      <vt:lpstr>Acitivity diagram of Chat Bot</vt:lpstr>
      <vt:lpstr>      Activity diagram to Add Quesitons in chat bot by admin</vt:lpstr>
      <vt:lpstr>Activity diagram of Course</vt:lpstr>
      <vt:lpstr>Activity diagram of Document</vt:lpstr>
      <vt:lpstr>Activity diagram of Events</vt:lpstr>
      <vt:lpstr>Sequence Diagram for Chat Bot</vt:lpstr>
      <vt:lpstr>Sequence Diagram for Documents</vt:lpstr>
      <vt:lpstr>Sequence Diagram for News</vt:lpstr>
      <vt:lpstr>State Diagram for Chat Bot</vt:lpstr>
      <vt:lpstr>State Diagram for Course</vt:lpstr>
      <vt:lpstr>SOFTWARE DESIGN</vt:lpstr>
      <vt:lpstr>Class Diagram</vt:lpstr>
      <vt:lpstr>User Table</vt:lpstr>
      <vt:lpstr>Achievements Table</vt:lpstr>
      <vt:lpstr>Event Table</vt:lpstr>
      <vt:lpstr>Photos Table</vt:lpstr>
      <vt:lpstr>PowerPoint 演示文稿</vt:lpstr>
      <vt:lpstr>PowerPoint 演示文稿</vt:lpstr>
      <vt:lpstr>Documents Table</vt:lpstr>
      <vt:lpstr>News Table</vt:lpstr>
      <vt:lpstr>Question Table</vt:lpstr>
      <vt:lpstr>PowerPoint 演示文稿</vt:lpstr>
      <vt:lpstr>Screenshots</vt:lpstr>
      <vt:lpstr>HOME</vt:lpstr>
      <vt:lpstr>HEADER</vt:lpstr>
      <vt:lpstr>FOOTER</vt:lpstr>
      <vt:lpstr>About</vt:lpstr>
      <vt:lpstr>About</vt:lpstr>
      <vt:lpstr>E-PG PATHSHALA</vt:lpstr>
      <vt:lpstr>FEEDBACK </vt:lpstr>
      <vt:lpstr>CATERING TO STUDENT DIVERSITY</vt:lpstr>
      <vt:lpstr>MENTOR MENTEE SYSTEM</vt:lpstr>
      <vt:lpstr>ACADEMICS</vt:lpstr>
      <vt:lpstr>ACADEMICS DETAILS</vt:lpstr>
      <vt:lpstr>PLACEMENT</vt:lpstr>
      <vt:lpstr>#1 IN GUJARAT</vt:lpstr>
      <vt:lpstr>HPC SYSTEMS</vt:lpstr>
      <vt:lpstr>SYLLABUS</vt:lpstr>
      <vt:lpstr>SYLLABUS DOCUMENT</vt:lpstr>
      <vt:lpstr>RESULTS</vt:lpstr>
      <vt:lpstr>PAPERS</vt:lpstr>
      <vt:lpstr>AWARDS</vt:lpstr>
      <vt:lpstr>Events</vt:lpstr>
      <vt:lpstr>EVENT DETAIL</vt:lpstr>
      <vt:lpstr>EVENTS</vt:lpstr>
      <vt:lpstr>NEWS</vt:lpstr>
      <vt:lpstr>NEWS DETAILS</vt:lpstr>
      <vt:lpstr>GALLERY</vt:lpstr>
      <vt:lpstr>Gallery</vt:lpstr>
      <vt:lpstr>CIRCULARS</vt:lpstr>
      <vt:lpstr>ADMIN HOME PAGE</vt:lpstr>
      <vt:lpstr>ADD EVENT</vt:lpstr>
      <vt:lpstr>ADD EVENT</vt:lpstr>
      <vt:lpstr>ADD COURSES</vt:lpstr>
      <vt:lpstr>ADD COURSES</vt:lpstr>
      <vt:lpstr>ADMISSION ENQUIRY</vt:lpstr>
      <vt:lpstr>NEWS PAGE</vt:lpstr>
      <vt:lpstr>ADD NEWS</vt:lpstr>
      <vt:lpstr>ADD AWARDS</vt:lpstr>
      <vt:lpstr>ADD RESULT / PAPER / CIRCULAR</vt:lpstr>
      <vt:lpstr>FEEDBACK</vt:lpstr>
      <vt:lpstr>Conclusion</vt:lpstr>
      <vt:lpstr>Future Work</vt:lpstr>
      <vt:lpstr>References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 Rami</dc:creator>
  <cp:lastModifiedBy>anshy</cp:lastModifiedBy>
  <cp:revision>578</cp:revision>
  <dcterms:created xsi:type="dcterms:W3CDTF">2019-12-05T09:02:00Z</dcterms:created>
  <dcterms:modified xsi:type="dcterms:W3CDTF">2023-07-04T05:04:51Z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6C41E4B1FEF14EE99CD802A9DF2E9226</vt:lpwstr>
  </property>
  <property fmtid="{D5CDD505-2E9C-101B-9397-08002B2CF9AE}" pid="3" name="KSOProductBuildVer">
    <vt:lpwstr>1033-11.2.0.11219</vt:lpwstr>
  </property>
</Properties>
</file>